
<file path=[Content_Types].xml><?xml version="1.0" encoding="utf-8"?>
<Types xmlns="http://schemas.openxmlformats.org/package/2006/content-types">
  <Default Extension="docx" ContentType="application/vnd.openxmlformats-officedocument.wordprocessingml.document"/>
  <Default Extension="emf" ContentType="image/x-emf"/>
  <Default Extension="fntdata" ContentType="application/x-fontdata"/>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autoCompressPictures="0">
  <p:sldMasterIdLst>
    <p:sldMasterId id="2147483660" r:id="rId1"/>
  </p:sldMasterIdLst>
  <p:sldIdLst>
    <p:sldId id="269" r:id="rId2"/>
    <p:sldId id="263" r:id="rId3"/>
    <p:sldId id="262" r:id="rId4"/>
    <p:sldId id="264" r:id="rId5"/>
    <p:sldId id="267" r:id="rId6"/>
    <p:sldId id="258" r:id="rId7"/>
    <p:sldId id="259" r:id="rId8"/>
    <p:sldId id="268" r:id="rId9"/>
    <p:sldId id="270" r:id="rId10"/>
    <p:sldId id="265" r:id="rId11"/>
    <p:sldId id="261" r:id="rId12"/>
    <p:sldId id="266" r:id="rId13"/>
  </p:sldIdLst>
  <p:sldSz cx="9144000" cy="6858000" type="screen4x3"/>
  <p:notesSz cx="6797675" cy="9926638"/>
  <p:embeddedFontLst>
    <p:embeddedFont>
      <p:font typeface="Bree Serif" panose="02000503040000020004" pitchFamily="2" charset="0"/>
      <p:regular r:id="rId14"/>
    </p:embeddedFont>
  </p:embeddedFont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E3F3"/>
    <a:srgbClr val="0070C0"/>
    <a:srgbClr val="00777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7"/>
    <p:restoredTop sz="94668"/>
  </p:normalViewPr>
  <p:slideViewPr>
    <p:cSldViewPr snapToGrid="0">
      <p:cViewPr varScale="1">
        <p:scale>
          <a:sx n="75" d="100"/>
          <a:sy n="75" d="100"/>
        </p:scale>
        <p:origin x="159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1.fntdata"/></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GB"/>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19D2E5E1-9A19-6349-9DBC-AB60556E0344}" type="datetimeFigureOut">
              <a:rPr lang="en-US" smtClean="0"/>
              <a:t>9/6/2024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B4716A-E43D-FE42-A1C5-74946FB7C536}" type="slidenum">
              <a:rPr lang="en-US" smtClean="0"/>
              <a:t>‹#›</a:t>
            </a:fld>
            <a:endParaRPr lang="en-US"/>
          </a:p>
        </p:txBody>
      </p:sp>
    </p:spTree>
    <p:extLst>
      <p:ext uri="{BB962C8B-B14F-4D97-AF65-F5344CB8AC3E}">
        <p14:creationId xmlns:p14="http://schemas.microsoft.com/office/powerpoint/2010/main" val="15385797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19D2E5E1-9A19-6349-9DBC-AB60556E0344}" type="datetimeFigureOut">
              <a:rPr lang="en-US" smtClean="0"/>
              <a:t>9/6/2024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B4716A-E43D-FE42-A1C5-74946FB7C536}" type="slidenum">
              <a:rPr lang="en-US" smtClean="0"/>
              <a:t>‹#›</a:t>
            </a:fld>
            <a:endParaRPr lang="en-US"/>
          </a:p>
        </p:txBody>
      </p:sp>
    </p:spTree>
    <p:extLst>
      <p:ext uri="{BB962C8B-B14F-4D97-AF65-F5344CB8AC3E}">
        <p14:creationId xmlns:p14="http://schemas.microsoft.com/office/powerpoint/2010/main" val="483202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19D2E5E1-9A19-6349-9DBC-AB60556E0344}" type="datetimeFigureOut">
              <a:rPr lang="en-US" smtClean="0"/>
              <a:t>9/6/2024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B4716A-E43D-FE42-A1C5-74946FB7C536}" type="slidenum">
              <a:rPr lang="en-US" smtClean="0"/>
              <a:t>‹#›</a:t>
            </a:fld>
            <a:endParaRPr lang="en-US"/>
          </a:p>
        </p:txBody>
      </p:sp>
    </p:spTree>
    <p:extLst>
      <p:ext uri="{BB962C8B-B14F-4D97-AF65-F5344CB8AC3E}">
        <p14:creationId xmlns:p14="http://schemas.microsoft.com/office/powerpoint/2010/main" val="17957879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19D2E5E1-9A19-6349-9DBC-AB60556E0344}" type="datetimeFigureOut">
              <a:rPr lang="en-US" smtClean="0"/>
              <a:t>9/6/2024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B4716A-E43D-FE42-A1C5-74946FB7C536}" type="slidenum">
              <a:rPr lang="en-US" smtClean="0"/>
              <a:t>‹#›</a:t>
            </a:fld>
            <a:endParaRPr lang="en-US"/>
          </a:p>
        </p:txBody>
      </p:sp>
    </p:spTree>
    <p:extLst>
      <p:ext uri="{BB962C8B-B14F-4D97-AF65-F5344CB8AC3E}">
        <p14:creationId xmlns:p14="http://schemas.microsoft.com/office/powerpoint/2010/main" val="659313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GB"/>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19D2E5E1-9A19-6349-9DBC-AB60556E0344}" type="datetimeFigureOut">
              <a:rPr lang="en-US" smtClean="0"/>
              <a:t>9/6/2024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B4716A-E43D-FE42-A1C5-74946FB7C536}" type="slidenum">
              <a:rPr lang="en-US" smtClean="0"/>
              <a:t>‹#›</a:t>
            </a:fld>
            <a:endParaRPr lang="en-US"/>
          </a:p>
        </p:txBody>
      </p:sp>
    </p:spTree>
    <p:extLst>
      <p:ext uri="{BB962C8B-B14F-4D97-AF65-F5344CB8AC3E}">
        <p14:creationId xmlns:p14="http://schemas.microsoft.com/office/powerpoint/2010/main" val="23190505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19D2E5E1-9A19-6349-9DBC-AB60556E0344}" type="datetimeFigureOut">
              <a:rPr lang="en-US" smtClean="0"/>
              <a:t>9/6/2024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B4716A-E43D-FE42-A1C5-74946FB7C536}" type="slidenum">
              <a:rPr lang="en-US" smtClean="0"/>
              <a:t>‹#›</a:t>
            </a:fld>
            <a:endParaRPr lang="en-US"/>
          </a:p>
        </p:txBody>
      </p:sp>
    </p:spTree>
    <p:extLst>
      <p:ext uri="{BB962C8B-B14F-4D97-AF65-F5344CB8AC3E}">
        <p14:creationId xmlns:p14="http://schemas.microsoft.com/office/powerpoint/2010/main" val="40115607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GB"/>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19D2E5E1-9A19-6349-9DBC-AB60556E0344}" type="datetimeFigureOut">
              <a:rPr lang="en-US" smtClean="0"/>
              <a:t>9/6/2024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CB4716A-E43D-FE42-A1C5-74946FB7C536}" type="slidenum">
              <a:rPr lang="en-US" smtClean="0"/>
              <a:t>‹#›</a:t>
            </a:fld>
            <a:endParaRPr lang="en-US"/>
          </a:p>
        </p:txBody>
      </p:sp>
    </p:spTree>
    <p:extLst>
      <p:ext uri="{BB962C8B-B14F-4D97-AF65-F5344CB8AC3E}">
        <p14:creationId xmlns:p14="http://schemas.microsoft.com/office/powerpoint/2010/main" val="31103259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19D2E5E1-9A19-6349-9DBC-AB60556E0344}" type="datetimeFigureOut">
              <a:rPr lang="en-US" smtClean="0"/>
              <a:t>9/6/2024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CB4716A-E43D-FE42-A1C5-74946FB7C536}" type="slidenum">
              <a:rPr lang="en-US" smtClean="0"/>
              <a:t>‹#›</a:t>
            </a:fld>
            <a:endParaRPr lang="en-US"/>
          </a:p>
        </p:txBody>
      </p:sp>
    </p:spTree>
    <p:extLst>
      <p:ext uri="{BB962C8B-B14F-4D97-AF65-F5344CB8AC3E}">
        <p14:creationId xmlns:p14="http://schemas.microsoft.com/office/powerpoint/2010/main" val="8862943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D2E5E1-9A19-6349-9DBC-AB60556E0344}" type="datetimeFigureOut">
              <a:rPr lang="en-US" smtClean="0"/>
              <a:t>9/6/2024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CB4716A-E43D-FE42-A1C5-74946FB7C536}" type="slidenum">
              <a:rPr lang="en-US" smtClean="0"/>
              <a:t>‹#›</a:t>
            </a:fld>
            <a:endParaRPr lang="en-US"/>
          </a:p>
        </p:txBody>
      </p:sp>
    </p:spTree>
    <p:extLst>
      <p:ext uri="{BB962C8B-B14F-4D97-AF65-F5344CB8AC3E}">
        <p14:creationId xmlns:p14="http://schemas.microsoft.com/office/powerpoint/2010/main" val="18352863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GB"/>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19D2E5E1-9A19-6349-9DBC-AB60556E0344}" type="datetimeFigureOut">
              <a:rPr lang="en-US" smtClean="0"/>
              <a:t>9/6/2024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B4716A-E43D-FE42-A1C5-74946FB7C536}" type="slidenum">
              <a:rPr lang="en-US" smtClean="0"/>
              <a:t>‹#›</a:t>
            </a:fld>
            <a:endParaRPr lang="en-US"/>
          </a:p>
        </p:txBody>
      </p:sp>
    </p:spTree>
    <p:extLst>
      <p:ext uri="{BB962C8B-B14F-4D97-AF65-F5344CB8AC3E}">
        <p14:creationId xmlns:p14="http://schemas.microsoft.com/office/powerpoint/2010/main" val="16589654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GB"/>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19D2E5E1-9A19-6349-9DBC-AB60556E0344}" type="datetimeFigureOut">
              <a:rPr lang="en-US" smtClean="0"/>
              <a:t>9/6/2024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B4716A-E43D-FE42-A1C5-74946FB7C536}" type="slidenum">
              <a:rPr lang="en-US" smtClean="0"/>
              <a:t>‹#›</a:t>
            </a:fld>
            <a:endParaRPr lang="en-US"/>
          </a:p>
        </p:txBody>
      </p:sp>
    </p:spTree>
    <p:extLst>
      <p:ext uri="{BB962C8B-B14F-4D97-AF65-F5344CB8AC3E}">
        <p14:creationId xmlns:p14="http://schemas.microsoft.com/office/powerpoint/2010/main" val="32107641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19D2E5E1-9A19-6349-9DBC-AB60556E0344}" type="datetimeFigureOut">
              <a:rPr lang="en-US" smtClean="0"/>
              <a:t>9/6/2024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CB4716A-E43D-FE42-A1C5-74946FB7C536}" type="slidenum">
              <a:rPr lang="en-US" smtClean="0"/>
              <a:t>‹#›</a:t>
            </a:fld>
            <a:endParaRPr lang="en-US"/>
          </a:p>
        </p:txBody>
      </p:sp>
    </p:spTree>
    <p:extLst>
      <p:ext uri="{BB962C8B-B14F-4D97-AF65-F5344CB8AC3E}">
        <p14:creationId xmlns:p14="http://schemas.microsoft.com/office/powerpoint/2010/main" val="20617719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package" Target="../embeddings/Microsoft_Word_Document.docx"/><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1" name="Group 190">
            <a:extLst>
              <a:ext uri="{FF2B5EF4-FFF2-40B4-BE49-F238E27FC236}">
                <a16:creationId xmlns:a16="http://schemas.microsoft.com/office/drawing/2014/main" id="{929D0E10-D530-24F5-7019-5997829E43D5}"/>
              </a:ext>
            </a:extLst>
          </p:cNvPr>
          <p:cNvGrpSpPr/>
          <p:nvPr/>
        </p:nvGrpSpPr>
        <p:grpSpPr>
          <a:xfrm>
            <a:off x="51510" y="965611"/>
            <a:ext cx="8615977" cy="3381121"/>
            <a:chOff x="-400717" y="778894"/>
            <a:chExt cx="9060368" cy="3381121"/>
          </a:xfrm>
        </p:grpSpPr>
        <p:grpSp>
          <p:nvGrpSpPr>
            <p:cNvPr id="86" name="Group 85">
              <a:extLst>
                <a:ext uri="{FF2B5EF4-FFF2-40B4-BE49-F238E27FC236}">
                  <a16:creationId xmlns:a16="http://schemas.microsoft.com/office/drawing/2014/main" id="{EEE705E3-1604-2F37-338E-4C48018B60AE}"/>
                </a:ext>
              </a:extLst>
            </p:cNvPr>
            <p:cNvGrpSpPr/>
            <p:nvPr/>
          </p:nvGrpSpPr>
          <p:grpSpPr>
            <a:xfrm>
              <a:off x="273965" y="778896"/>
              <a:ext cx="1760169" cy="3074947"/>
              <a:chOff x="300619" y="422031"/>
              <a:chExt cx="2363537" cy="4129009"/>
            </a:xfrm>
          </p:grpSpPr>
          <p:sp>
            <p:nvSpPr>
              <p:cNvPr id="51" name="Rectangle 50">
                <a:extLst>
                  <a:ext uri="{FF2B5EF4-FFF2-40B4-BE49-F238E27FC236}">
                    <a16:creationId xmlns:a16="http://schemas.microsoft.com/office/drawing/2014/main" id="{0BB19F9A-48D5-07C8-8025-06EA24674306}"/>
                  </a:ext>
                </a:extLst>
              </p:cNvPr>
              <p:cNvSpPr/>
              <p:nvPr/>
            </p:nvSpPr>
            <p:spPr>
              <a:xfrm>
                <a:off x="300619" y="1171418"/>
                <a:ext cx="2352657" cy="3379622"/>
              </a:xfrm>
              <a:prstGeom prst="rect">
                <a:avLst/>
              </a:prstGeom>
              <a:solidFill>
                <a:srgbClr val="D2E3F3"/>
              </a:solidFill>
              <a:ln>
                <a:noFill/>
              </a:ln>
            </p:spPr>
            <p:style>
              <a:lnRef idx="2">
                <a:schemeClr val="accent1">
                  <a:shade val="15000"/>
                </a:schemeClr>
              </a:lnRef>
              <a:fillRef idx="1">
                <a:schemeClr val="accent1"/>
              </a:fillRef>
              <a:effectRef idx="0">
                <a:schemeClr val="accent1"/>
              </a:effectRef>
              <a:fontRef idx="minor">
                <a:schemeClr val="lt1"/>
              </a:fontRef>
            </p:style>
            <p:txBody>
              <a:bodyPr lIns="144000" tIns="72000" rIns="144000" bIns="72000" rtlCol="0" anchor="t" anchorCtr="0"/>
              <a:lstStyle/>
              <a:p>
                <a:pPr lvl="0"/>
                <a:r>
                  <a:rPr lang="en-GB" sz="1100" dirty="0">
                    <a:solidFill>
                      <a:schemeClr val="tx2"/>
                    </a:solidFill>
                  </a:rPr>
                  <a:t>Responsible prescribing clinician enter the medication details into </a:t>
                </a:r>
                <a:r>
                  <a:rPr lang="en-GB" sz="1100" dirty="0" err="1">
                    <a:solidFill>
                      <a:schemeClr val="tx2"/>
                    </a:solidFill>
                  </a:rPr>
                  <a:t>Adastra</a:t>
                </a:r>
                <a:r>
                  <a:rPr lang="en-GB" sz="1100" dirty="0">
                    <a:solidFill>
                      <a:schemeClr val="tx2"/>
                    </a:solidFill>
                  </a:rPr>
                  <a:t> as a prescription (not as free text). This should be </a:t>
                </a:r>
                <a:r>
                  <a:rPr lang="en-GB" sz="1100" b="1" dirty="0">
                    <a:solidFill>
                      <a:schemeClr val="tx2"/>
                    </a:solidFill>
                  </a:rPr>
                  <a:t>saved for later </a:t>
                </a:r>
                <a:r>
                  <a:rPr lang="en-GB" sz="1100" dirty="0">
                    <a:solidFill>
                      <a:schemeClr val="tx2"/>
                    </a:solidFill>
                  </a:rPr>
                  <a:t>instead of sending it through the Electronic Prescription Service (EPS)</a:t>
                </a:r>
              </a:p>
              <a:p>
                <a:pPr lvl="0"/>
                <a:r>
                  <a:rPr lang="en-GB" sz="1100" dirty="0">
                    <a:solidFill>
                      <a:schemeClr val="tx2"/>
                    </a:solidFill>
                  </a:rPr>
                  <a:t>Closing Case – state the medication was </a:t>
                </a:r>
                <a:r>
                  <a:rPr lang="en-GB" sz="1100" b="1" dirty="0">
                    <a:solidFill>
                      <a:schemeClr val="tx2"/>
                    </a:solidFill>
                  </a:rPr>
                  <a:t>issued from stock</a:t>
                </a:r>
              </a:p>
            </p:txBody>
          </p:sp>
          <p:sp>
            <p:nvSpPr>
              <p:cNvPr id="52" name="Rectangle 51">
                <a:extLst>
                  <a:ext uri="{FF2B5EF4-FFF2-40B4-BE49-F238E27FC236}">
                    <a16:creationId xmlns:a16="http://schemas.microsoft.com/office/drawing/2014/main" id="{4DE58263-72F1-42C7-B8D1-548818830700}"/>
                  </a:ext>
                </a:extLst>
              </p:cNvPr>
              <p:cNvSpPr/>
              <p:nvPr/>
            </p:nvSpPr>
            <p:spPr>
              <a:xfrm>
                <a:off x="311489" y="791155"/>
                <a:ext cx="1805230" cy="444792"/>
              </a:xfrm>
              <a:prstGeom prst="rect">
                <a:avLst/>
              </a:prstGeom>
              <a:solidFill>
                <a:schemeClr val="tx2">
                  <a:lumMod val="75000"/>
                  <a:lumOff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a:p>
            </p:txBody>
          </p:sp>
          <p:grpSp>
            <p:nvGrpSpPr>
              <p:cNvPr id="29" name="Group 28">
                <a:extLst>
                  <a:ext uri="{FF2B5EF4-FFF2-40B4-BE49-F238E27FC236}">
                    <a16:creationId xmlns:a16="http://schemas.microsoft.com/office/drawing/2014/main" id="{6EF55438-BF08-9156-D6DC-5342C4141681}"/>
                  </a:ext>
                </a:extLst>
              </p:cNvPr>
              <p:cNvGrpSpPr/>
              <p:nvPr/>
            </p:nvGrpSpPr>
            <p:grpSpPr>
              <a:xfrm>
                <a:off x="311494" y="422031"/>
                <a:ext cx="2352662" cy="813917"/>
                <a:chOff x="311494" y="422031"/>
                <a:chExt cx="2515144" cy="813917"/>
              </a:xfrm>
              <a:solidFill>
                <a:schemeClr val="tx2">
                  <a:lumMod val="75000"/>
                  <a:lumOff val="25000"/>
                </a:schemeClr>
              </a:solidFill>
            </p:grpSpPr>
            <p:grpSp>
              <p:nvGrpSpPr>
                <p:cNvPr id="11" name="Group 10">
                  <a:extLst>
                    <a:ext uri="{FF2B5EF4-FFF2-40B4-BE49-F238E27FC236}">
                      <a16:creationId xmlns:a16="http://schemas.microsoft.com/office/drawing/2014/main" id="{4C614A07-7F52-84BE-262B-303AB6E6005F}"/>
                    </a:ext>
                  </a:extLst>
                </p:cNvPr>
                <p:cNvGrpSpPr/>
                <p:nvPr/>
              </p:nvGrpSpPr>
              <p:grpSpPr>
                <a:xfrm>
                  <a:off x="311494" y="422031"/>
                  <a:ext cx="2515144" cy="813917"/>
                  <a:chOff x="311493" y="422031"/>
                  <a:chExt cx="2672866" cy="813917"/>
                </a:xfrm>
                <a:grpFill/>
              </p:grpSpPr>
              <p:sp>
                <p:nvSpPr>
                  <p:cNvPr id="4" name="Rounded Rectangle 3">
                    <a:extLst>
                      <a:ext uri="{FF2B5EF4-FFF2-40B4-BE49-F238E27FC236}">
                        <a16:creationId xmlns:a16="http://schemas.microsoft.com/office/drawing/2014/main" id="{1BB84713-F9A4-CA81-996C-EAFE3E960E63}"/>
                      </a:ext>
                    </a:extLst>
                  </p:cNvPr>
                  <p:cNvSpPr/>
                  <p:nvPr/>
                </p:nvSpPr>
                <p:spPr>
                  <a:xfrm>
                    <a:off x="311493" y="422031"/>
                    <a:ext cx="2672866" cy="813917"/>
                  </a:xfrm>
                  <a:prstGeom prst="roundRect">
                    <a:avLst>
                      <a:gd name="adj" fmla="val 46297"/>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10" name="Rectangle 9">
                    <a:extLst>
                      <a:ext uri="{FF2B5EF4-FFF2-40B4-BE49-F238E27FC236}">
                        <a16:creationId xmlns:a16="http://schemas.microsoft.com/office/drawing/2014/main" id="{5130724C-1F19-8AF5-A1F3-83FB186876CB}"/>
                      </a:ext>
                    </a:extLst>
                  </p:cNvPr>
                  <p:cNvSpPr/>
                  <p:nvPr/>
                </p:nvSpPr>
                <p:spPr>
                  <a:xfrm>
                    <a:off x="2362415" y="422031"/>
                    <a:ext cx="621939" cy="813916"/>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grpSp>
            <p:sp>
              <p:nvSpPr>
                <p:cNvPr id="28" name="TextBox 27">
                  <a:extLst>
                    <a:ext uri="{FF2B5EF4-FFF2-40B4-BE49-F238E27FC236}">
                      <a16:creationId xmlns:a16="http://schemas.microsoft.com/office/drawing/2014/main" id="{E485DDC7-2755-0C13-E658-EA4D3269041D}"/>
                    </a:ext>
                  </a:extLst>
                </p:cNvPr>
                <p:cNvSpPr txBox="1"/>
                <p:nvPr/>
              </p:nvSpPr>
              <p:spPr>
                <a:xfrm>
                  <a:off x="311496" y="569626"/>
                  <a:ext cx="2515142" cy="537264"/>
                </a:xfrm>
                <a:prstGeom prst="rect">
                  <a:avLst/>
                </a:prstGeom>
                <a:noFill/>
              </p:spPr>
              <p:txBody>
                <a:bodyPr wrap="square" rtlCol="0">
                  <a:spAutoFit/>
                </a:bodyPr>
                <a:lstStyle/>
                <a:p>
                  <a:pPr algn="ctr"/>
                  <a:r>
                    <a:rPr lang="en-US" sz="2000" dirty="0">
                      <a:solidFill>
                        <a:schemeClr val="bg1"/>
                      </a:solidFill>
                      <a:latin typeface="Bree Serif" panose="02000503040000020004" pitchFamily="2" charset="77"/>
                    </a:rPr>
                    <a:t>1. Prescribe</a:t>
                  </a:r>
                </a:p>
              </p:txBody>
            </p:sp>
          </p:grpSp>
        </p:grpSp>
        <p:grpSp>
          <p:nvGrpSpPr>
            <p:cNvPr id="87" name="Group 86">
              <a:extLst>
                <a:ext uri="{FF2B5EF4-FFF2-40B4-BE49-F238E27FC236}">
                  <a16:creationId xmlns:a16="http://schemas.microsoft.com/office/drawing/2014/main" id="{1844EA91-26EB-58FC-E0FD-29D7CA1253C6}"/>
                </a:ext>
              </a:extLst>
            </p:cNvPr>
            <p:cNvGrpSpPr/>
            <p:nvPr/>
          </p:nvGrpSpPr>
          <p:grpSpPr>
            <a:xfrm>
              <a:off x="2474164" y="778896"/>
              <a:ext cx="2333882" cy="3381119"/>
              <a:chOff x="311489" y="422031"/>
              <a:chExt cx="3133916" cy="4540136"/>
            </a:xfrm>
          </p:grpSpPr>
          <p:sp>
            <p:nvSpPr>
              <p:cNvPr id="88" name="Rectangle 87">
                <a:extLst>
                  <a:ext uri="{FF2B5EF4-FFF2-40B4-BE49-F238E27FC236}">
                    <a16:creationId xmlns:a16="http://schemas.microsoft.com/office/drawing/2014/main" id="{CB2C3201-823C-3D60-D005-018A95AA3A0C}"/>
                  </a:ext>
                </a:extLst>
              </p:cNvPr>
              <p:cNvSpPr/>
              <p:nvPr/>
            </p:nvSpPr>
            <p:spPr>
              <a:xfrm>
                <a:off x="324375" y="1199567"/>
                <a:ext cx="2352657" cy="2705767"/>
              </a:xfrm>
              <a:prstGeom prst="rect">
                <a:avLst/>
              </a:prstGeom>
              <a:solidFill>
                <a:srgbClr val="D2E3F3"/>
              </a:solidFill>
              <a:ln>
                <a:noFill/>
              </a:ln>
            </p:spPr>
            <p:style>
              <a:lnRef idx="2">
                <a:schemeClr val="accent1">
                  <a:shade val="15000"/>
                </a:schemeClr>
              </a:lnRef>
              <a:fillRef idx="1">
                <a:schemeClr val="accent1"/>
              </a:fillRef>
              <a:effectRef idx="0">
                <a:schemeClr val="accent1"/>
              </a:effectRef>
              <a:fontRef idx="minor">
                <a:schemeClr val="lt1"/>
              </a:fontRef>
            </p:style>
            <p:txBody>
              <a:bodyPr lIns="144000" tIns="72000" rIns="144000" bIns="72000" rtlCol="0" anchor="t" anchorCtr="0"/>
              <a:lstStyle/>
              <a:p>
                <a:pPr lvl="0"/>
                <a:r>
                  <a:rPr lang="en-GB" sz="1100" dirty="0">
                    <a:solidFill>
                      <a:schemeClr val="tx2"/>
                    </a:solidFill>
                  </a:rPr>
                  <a:t>All </a:t>
                </a:r>
                <a:r>
                  <a:rPr lang="en-GB" sz="1100" b="1" dirty="0">
                    <a:solidFill>
                      <a:schemeClr val="tx2"/>
                    </a:solidFill>
                  </a:rPr>
                  <a:t>controlled drugs </a:t>
                </a:r>
                <a:r>
                  <a:rPr lang="en-GB" sz="1100" dirty="0">
                    <a:solidFill>
                      <a:schemeClr val="tx2"/>
                    </a:solidFill>
                  </a:rPr>
                  <a:t>must be recorded in the appropriate  </a:t>
                </a:r>
                <a:r>
                  <a:rPr lang="en-GB" sz="1100" b="1" dirty="0">
                    <a:solidFill>
                      <a:schemeClr val="tx2"/>
                    </a:solidFill>
                  </a:rPr>
                  <a:t>Controlled Drug Register book </a:t>
                </a:r>
                <a:r>
                  <a:rPr lang="en-GB" sz="1100" dirty="0">
                    <a:solidFill>
                      <a:schemeClr val="tx2"/>
                    </a:solidFill>
                  </a:rPr>
                  <a:t>and witnessed with Host</a:t>
                </a:r>
              </a:p>
              <a:p>
                <a:pPr lvl="0"/>
                <a:endParaRPr lang="en-GB" sz="1100" dirty="0">
                  <a:solidFill>
                    <a:schemeClr val="tx2"/>
                  </a:solidFill>
                </a:endParaRPr>
              </a:p>
              <a:p>
                <a:pPr lvl="0"/>
                <a:r>
                  <a:rPr lang="en-GB" sz="1100" dirty="0">
                    <a:solidFill>
                      <a:schemeClr val="tx2"/>
                    </a:solidFill>
                  </a:rPr>
                  <a:t>Clinicians to handle all controlled drugs</a:t>
                </a:r>
              </a:p>
            </p:txBody>
          </p:sp>
          <p:sp>
            <p:nvSpPr>
              <p:cNvPr id="89" name="Rectangle 88">
                <a:extLst>
                  <a:ext uri="{FF2B5EF4-FFF2-40B4-BE49-F238E27FC236}">
                    <a16:creationId xmlns:a16="http://schemas.microsoft.com/office/drawing/2014/main" id="{8992506D-0C0F-9FA1-112F-02BB17954D1A}"/>
                  </a:ext>
                </a:extLst>
              </p:cNvPr>
              <p:cNvSpPr/>
              <p:nvPr/>
            </p:nvSpPr>
            <p:spPr>
              <a:xfrm>
                <a:off x="311489" y="791155"/>
                <a:ext cx="1805230" cy="444792"/>
              </a:xfrm>
              <a:prstGeom prst="rect">
                <a:avLst/>
              </a:prstGeom>
              <a:solidFill>
                <a:schemeClr val="tx2">
                  <a:lumMod val="75000"/>
                  <a:lumOff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a:p>
            </p:txBody>
          </p:sp>
          <p:grpSp>
            <p:nvGrpSpPr>
              <p:cNvPr id="90" name="Group 89">
                <a:extLst>
                  <a:ext uri="{FF2B5EF4-FFF2-40B4-BE49-F238E27FC236}">
                    <a16:creationId xmlns:a16="http://schemas.microsoft.com/office/drawing/2014/main" id="{BFF5214F-D7FB-034E-CB7A-FAA1A7A38121}"/>
                  </a:ext>
                </a:extLst>
              </p:cNvPr>
              <p:cNvGrpSpPr/>
              <p:nvPr/>
            </p:nvGrpSpPr>
            <p:grpSpPr>
              <a:xfrm>
                <a:off x="311494" y="422031"/>
                <a:ext cx="3133911" cy="4540136"/>
                <a:chOff x="311494" y="422031"/>
                <a:chExt cx="3350348" cy="4540136"/>
              </a:xfrm>
              <a:solidFill>
                <a:schemeClr val="tx2">
                  <a:lumMod val="75000"/>
                  <a:lumOff val="25000"/>
                </a:schemeClr>
              </a:solidFill>
            </p:grpSpPr>
            <p:grpSp>
              <p:nvGrpSpPr>
                <p:cNvPr id="91" name="Group 90">
                  <a:extLst>
                    <a:ext uri="{FF2B5EF4-FFF2-40B4-BE49-F238E27FC236}">
                      <a16:creationId xmlns:a16="http://schemas.microsoft.com/office/drawing/2014/main" id="{7CD8869F-D653-2C96-EBF7-EF2F087C2BAE}"/>
                    </a:ext>
                  </a:extLst>
                </p:cNvPr>
                <p:cNvGrpSpPr/>
                <p:nvPr/>
              </p:nvGrpSpPr>
              <p:grpSpPr>
                <a:xfrm>
                  <a:off x="311494" y="422031"/>
                  <a:ext cx="3350348" cy="4540136"/>
                  <a:chOff x="311493" y="422031"/>
                  <a:chExt cx="3560445" cy="4540136"/>
                </a:xfrm>
                <a:grpFill/>
              </p:grpSpPr>
              <p:grpSp>
                <p:nvGrpSpPr>
                  <p:cNvPr id="93" name="Group 92">
                    <a:extLst>
                      <a:ext uri="{FF2B5EF4-FFF2-40B4-BE49-F238E27FC236}">
                        <a16:creationId xmlns:a16="http://schemas.microsoft.com/office/drawing/2014/main" id="{77ED6B88-B2D6-D087-070B-3975794F1397}"/>
                      </a:ext>
                    </a:extLst>
                  </p:cNvPr>
                  <p:cNvGrpSpPr/>
                  <p:nvPr/>
                </p:nvGrpSpPr>
                <p:grpSpPr>
                  <a:xfrm>
                    <a:off x="311493" y="422031"/>
                    <a:ext cx="3560445" cy="4540136"/>
                    <a:chOff x="311493" y="422031"/>
                    <a:chExt cx="3560445" cy="4540136"/>
                  </a:xfrm>
                  <a:grpFill/>
                </p:grpSpPr>
                <p:sp>
                  <p:nvSpPr>
                    <p:cNvPr id="95" name="Rounded Rectangle 94">
                      <a:extLst>
                        <a:ext uri="{FF2B5EF4-FFF2-40B4-BE49-F238E27FC236}">
                          <a16:creationId xmlns:a16="http://schemas.microsoft.com/office/drawing/2014/main" id="{BDF9C85F-82CD-D6B7-EB3D-56407201E2BA}"/>
                        </a:ext>
                      </a:extLst>
                    </p:cNvPr>
                    <p:cNvSpPr/>
                    <p:nvPr/>
                  </p:nvSpPr>
                  <p:spPr>
                    <a:xfrm>
                      <a:off x="311493" y="422031"/>
                      <a:ext cx="2672866" cy="813916"/>
                    </a:xfrm>
                    <a:prstGeom prst="roundRect">
                      <a:avLst>
                        <a:gd name="adj" fmla="val 46297"/>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96" name="Triangle 95">
                      <a:extLst>
                        <a:ext uri="{FF2B5EF4-FFF2-40B4-BE49-F238E27FC236}">
                          <a16:creationId xmlns:a16="http://schemas.microsoft.com/office/drawing/2014/main" id="{7ACFF0D2-885D-90C2-92FA-1BF9A1169DD4}"/>
                        </a:ext>
                      </a:extLst>
                    </p:cNvPr>
                    <p:cNvSpPr/>
                    <p:nvPr/>
                  </p:nvSpPr>
                  <p:spPr>
                    <a:xfrm rot="1658300">
                      <a:off x="2876444" y="3792953"/>
                      <a:ext cx="995494" cy="1169214"/>
                    </a:xfrm>
                    <a:prstGeom prst="triangle">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grpSp>
              <p:sp>
                <p:nvSpPr>
                  <p:cNvPr id="94" name="Rectangle 93">
                    <a:extLst>
                      <a:ext uri="{FF2B5EF4-FFF2-40B4-BE49-F238E27FC236}">
                        <a16:creationId xmlns:a16="http://schemas.microsoft.com/office/drawing/2014/main" id="{8EA310F1-759D-9F5A-EB56-DB5C2A8C72DD}"/>
                      </a:ext>
                    </a:extLst>
                  </p:cNvPr>
                  <p:cNvSpPr/>
                  <p:nvPr/>
                </p:nvSpPr>
                <p:spPr>
                  <a:xfrm>
                    <a:off x="2362415" y="422031"/>
                    <a:ext cx="621939" cy="813916"/>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grpSp>
            <p:sp>
              <p:nvSpPr>
                <p:cNvPr id="92" name="TextBox 91">
                  <a:extLst>
                    <a:ext uri="{FF2B5EF4-FFF2-40B4-BE49-F238E27FC236}">
                      <a16:creationId xmlns:a16="http://schemas.microsoft.com/office/drawing/2014/main" id="{7965A675-DDFB-D714-B10C-B43B318C7BF8}"/>
                    </a:ext>
                  </a:extLst>
                </p:cNvPr>
                <p:cNvSpPr txBox="1"/>
                <p:nvPr/>
              </p:nvSpPr>
              <p:spPr>
                <a:xfrm>
                  <a:off x="311496" y="569626"/>
                  <a:ext cx="2515142" cy="537264"/>
                </a:xfrm>
                <a:prstGeom prst="rect">
                  <a:avLst/>
                </a:prstGeom>
                <a:noFill/>
              </p:spPr>
              <p:txBody>
                <a:bodyPr wrap="square" rtlCol="0">
                  <a:spAutoFit/>
                </a:bodyPr>
                <a:lstStyle/>
                <a:p>
                  <a:pPr algn="ctr"/>
                  <a:r>
                    <a:rPr lang="en-US" sz="2000" dirty="0">
                      <a:solidFill>
                        <a:schemeClr val="bg1"/>
                      </a:solidFill>
                      <a:latin typeface="Bree Serif" panose="02000503040000020004" pitchFamily="2" charset="77"/>
                    </a:rPr>
                    <a:t>3. Sign</a:t>
                  </a:r>
                </a:p>
              </p:txBody>
            </p:sp>
          </p:grpSp>
        </p:grpSp>
        <p:grpSp>
          <p:nvGrpSpPr>
            <p:cNvPr id="97" name="Group 96">
              <a:extLst>
                <a:ext uri="{FF2B5EF4-FFF2-40B4-BE49-F238E27FC236}">
                  <a16:creationId xmlns:a16="http://schemas.microsoft.com/office/drawing/2014/main" id="{7C7E4C0F-0FA9-FB58-EB6B-551D84C10A97}"/>
                </a:ext>
              </a:extLst>
            </p:cNvPr>
            <p:cNvGrpSpPr/>
            <p:nvPr/>
          </p:nvGrpSpPr>
          <p:grpSpPr>
            <a:xfrm>
              <a:off x="4685464" y="778896"/>
              <a:ext cx="1752073" cy="3303800"/>
              <a:chOff x="311489" y="422031"/>
              <a:chExt cx="2352667" cy="4436309"/>
            </a:xfrm>
          </p:grpSpPr>
          <p:sp>
            <p:nvSpPr>
              <p:cNvPr id="98" name="Rectangle 97">
                <a:extLst>
                  <a:ext uri="{FF2B5EF4-FFF2-40B4-BE49-F238E27FC236}">
                    <a16:creationId xmlns:a16="http://schemas.microsoft.com/office/drawing/2014/main" id="{B91EF506-3330-220C-28AC-F23B4448FBED}"/>
                  </a:ext>
                </a:extLst>
              </p:cNvPr>
              <p:cNvSpPr/>
              <p:nvPr/>
            </p:nvSpPr>
            <p:spPr>
              <a:xfrm>
                <a:off x="311496" y="1235947"/>
                <a:ext cx="2352657" cy="2669386"/>
              </a:xfrm>
              <a:prstGeom prst="rect">
                <a:avLst/>
              </a:prstGeom>
              <a:solidFill>
                <a:srgbClr val="D2E3F3"/>
              </a:solidFill>
              <a:ln>
                <a:noFill/>
              </a:ln>
            </p:spPr>
            <p:style>
              <a:lnRef idx="2">
                <a:schemeClr val="accent1">
                  <a:shade val="15000"/>
                </a:schemeClr>
              </a:lnRef>
              <a:fillRef idx="1">
                <a:schemeClr val="accent1"/>
              </a:fillRef>
              <a:effectRef idx="0">
                <a:schemeClr val="accent1"/>
              </a:effectRef>
              <a:fontRef idx="minor">
                <a:schemeClr val="lt1"/>
              </a:fontRef>
            </p:style>
            <p:txBody>
              <a:bodyPr lIns="144000" tIns="72000" rIns="144000" bIns="72000" rtlCol="0" anchor="t" anchorCtr="0"/>
              <a:lstStyle/>
              <a:p>
                <a:pPr lvl="0"/>
                <a:r>
                  <a:rPr lang="en-GB" sz="1100" b="1" dirty="0">
                    <a:solidFill>
                      <a:schemeClr val="tx2"/>
                    </a:solidFill>
                  </a:rPr>
                  <a:t>All</a:t>
                </a:r>
                <a:r>
                  <a:rPr lang="en-GB" sz="1100" dirty="0">
                    <a:solidFill>
                      <a:schemeClr val="tx2"/>
                    </a:solidFill>
                  </a:rPr>
                  <a:t> medication must be recorded in the </a:t>
                </a:r>
                <a:r>
                  <a:rPr lang="en-GB" sz="1100" b="1" dirty="0">
                    <a:solidFill>
                      <a:schemeClr val="tx2"/>
                    </a:solidFill>
                  </a:rPr>
                  <a:t>‘Medication issued from stock’ </a:t>
                </a:r>
                <a:r>
                  <a:rPr lang="en-GB" sz="1100" dirty="0">
                    <a:solidFill>
                      <a:schemeClr val="tx2"/>
                    </a:solidFill>
                  </a:rPr>
                  <a:t>form by the Prescribing Clinician</a:t>
                </a:r>
              </a:p>
            </p:txBody>
          </p:sp>
          <p:sp>
            <p:nvSpPr>
              <p:cNvPr id="99" name="Rectangle 98">
                <a:extLst>
                  <a:ext uri="{FF2B5EF4-FFF2-40B4-BE49-F238E27FC236}">
                    <a16:creationId xmlns:a16="http://schemas.microsoft.com/office/drawing/2014/main" id="{ED66D1DF-7739-0621-151D-36E15937DA71}"/>
                  </a:ext>
                </a:extLst>
              </p:cNvPr>
              <p:cNvSpPr/>
              <p:nvPr/>
            </p:nvSpPr>
            <p:spPr>
              <a:xfrm>
                <a:off x="311489" y="791155"/>
                <a:ext cx="1805230" cy="444792"/>
              </a:xfrm>
              <a:prstGeom prst="rect">
                <a:avLst/>
              </a:prstGeom>
              <a:solidFill>
                <a:schemeClr val="tx2">
                  <a:lumMod val="75000"/>
                  <a:lumOff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a:p>
            </p:txBody>
          </p:sp>
          <p:grpSp>
            <p:nvGrpSpPr>
              <p:cNvPr id="100" name="Group 99">
                <a:extLst>
                  <a:ext uri="{FF2B5EF4-FFF2-40B4-BE49-F238E27FC236}">
                    <a16:creationId xmlns:a16="http://schemas.microsoft.com/office/drawing/2014/main" id="{018082DD-1167-AE6B-712B-7598CC56D48C}"/>
                  </a:ext>
                </a:extLst>
              </p:cNvPr>
              <p:cNvGrpSpPr/>
              <p:nvPr/>
            </p:nvGrpSpPr>
            <p:grpSpPr>
              <a:xfrm>
                <a:off x="311494" y="422031"/>
                <a:ext cx="2352662" cy="4436309"/>
                <a:chOff x="311494" y="422031"/>
                <a:chExt cx="2515144" cy="4436309"/>
              </a:xfrm>
              <a:solidFill>
                <a:schemeClr val="tx2">
                  <a:lumMod val="75000"/>
                  <a:lumOff val="25000"/>
                </a:schemeClr>
              </a:solidFill>
            </p:grpSpPr>
            <p:grpSp>
              <p:nvGrpSpPr>
                <p:cNvPr id="101" name="Group 100">
                  <a:extLst>
                    <a:ext uri="{FF2B5EF4-FFF2-40B4-BE49-F238E27FC236}">
                      <a16:creationId xmlns:a16="http://schemas.microsoft.com/office/drawing/2014/main" id="{D2B8951E-82C2-DA3D-3261-86DA8A479CFF}"/>
                    </a:ext>
                  </a:extLst>
                </p:cNvPr>
                <p:cNvGrpSpPr/>
                <p:nvPr/>
              </p:nvGrpSpPr>
              <p:grpSpPr>
                <a:xfrm>
                  <a:off x="311494" y="422031"/>
                  <a:ext cx="2515144" cy="4436309"/>
                  <a:chOff x="311493" y="422031"/>
                  <a:chExt cx="2672866" cy="4436309"/>
                </a:xfrm>
                <a:grpFill/>
              </p:grpSpPr>
              <p:grpSp>
                <p:nvGrpSpPr>
                  <p:cNvPr id="103" name="Group 102">
                    <a:extLst>
                      <a:ext uri="{FF2B5EF4-FFF2-40B4-BE49-F238E27FC236}">
                        <a16:creationId xmlns:a16="http://schemas.microsoft.com/office/drawing/2014/main" id="{94278C2C-42A2-4178-ABAB-B9A43F6352F0}"/>
                      </a:ext>
                    </a:extLst>
                  </p:cNvPr>
                  <p:cNvGrpSpPr/>
                  <p:nvPr/>
                </p:nvGrpSpPr>
                <p:grpSpPr>
                  <a:xfrm>
                    <a:off x="311493" y="422031"/>
                    <a:ext cx="2672866" cy="4436309"/>
                    <a:chOff x="311493" y="422031"/>
                    <a:chExt cx="2672866" cy="4436309"/>
                  </a:xfrm>
                  <a:grpFill/>
                </p:grpSpPr>
                <p:sp>
                  <p:nvSpPr>
                    <p:cNvPr id="105" name="Rounded Rectangle 104">
                      <a:extLst>
                        <a:ext uri="{FF2B5EF4-FFF2-40B4-BE49-F238E27FC236}">
                          <a16:creationId xmlns:a16="http://schemas.microsoft.com/office/drawing/2014/main" id="{A0C53F42-10AB-4D03-7027-2EE2672CA18B}"/>
                        </a:ext>
                      </a:extLst>
                    </p:cNvPr>
                    <p:cNvSpPr/>
                    <p:nvPr/>
                  </p:nvSpPr>
                  <p:spPr>
                    <a:xfrm>
                      <a:off x="311493" y="422031"/>
                      <a:ext cx="2672866" cy="813916"/>
                    </a:xfrm>
                    <a:prstGeom prst="roundRect">
                      <a:avLst>
                        <a:gd name="adj" fmla="val 46297"/>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106" name="Triangle 105">
                      <a:extLst>
                        <a:ext uri="{FF2B5EF4-FFF2-40B4-BE49-F238E27FC236}">
                          <a16:creationId xmlns:a16="http://schemas.microsoft.com/office/drawing/2014/main" id="{7155A63C-97AA-2F4F-3D04-EB7364254E22}"/>
                        </a:ext>
                      </a:extLst>
                    </p:cNvPr>
                    <p:cNvSpPr/>
                    <p:nvPr/>
                  </p:nvSpPr>
                  <p:spPr>
                    <a:xfrm rot="10800000">
                      <a:off x="1153178" y="3905328"/>
                      <a:ext cx="1174030" cy="953012"/>
                    </a:xfrm>
                    <a:prstGeom prst="triangle">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grpSp>
              <p:sp>
                <p:nvSpPr>
                  <p:cNvPr id="104" name="Rectangle 103">
                    <a:extLst>
                      <a:ext uri="{FF2B5EF4-FFF2-40B4-BE49-F238E27FC236}">
                        <a16:creationId xmlns:a16="http://schemas.microsoft.com/office/drawing/2014/main" id="{FB184714-D472-798E-F876-3C2298AAF3D3}"/>
                      </a:ext>
                    </a:extLst>
                  </p:cNvPr>
                  <p:cNvSpPr/>
                  <p:nvPr/>
                </p:nvSpPr>
                <p:spPr>
                  <a:xfrm>
                    <a:off x="2362415" y="422031"/>
                    <a:ext cx="621939" cy="813916"/>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grpSp>
            <p:sp>
              <p:nvSpPr>
                <p:cNvPr id="102" name="TextBox 101">
                  <a:extLst>
                    <a:ext uri="{FF2B5EF4-FFF2-40B4-BE49-F238E27FC236}">
                      <a16:creationId xmlns:a16="http://schemas.microsoft.com/office/drawing/2014/main" id="{B96C1B02-44C0-2688-F250-C9B615A51805}"/>
                    </a:ext>
                  </a:extLst>
                </p:cNvPr>
                <p:cNvSpPr txBox="1"/>
                <p:nvPr/>
              </p:nvSpPr>
              <p:spPr>
                <a:xfrm>
                  <a:off x="311496" y="569626"/>
                  <a:ext cx="2515142" cy="537264"/>
                </a:xfrm>
                <a:prstGeom prst="rect">
                  <a:avLst/>
                </a:prstGeom>
                <a:noFill/>
              </p:spPr>
              <p:txBody>
                <a:bodyPr wrap="square" rtlCol="0">
                  <a:spAutoFit/>
                </a:bodyPr>
                <a:lstStyle/>
                <a:p>
                  <a:pPr algn="ctr"/>
                  <a:r>
                    <a:rPr lang="en-US" sz="2000" dirty="0">
                      <a:solidFill>
                        <a:schemeClr val="bg1"/>
                      </a:solidFill>
                      <a:latin typeface="Bree Serif" panose="02000503040000020004" pitchFamily="2" charset="77"/>
                    </a:rPr>
                    <a:t>5. Record</a:t>
                  </a:r>
                </a:p>
              </p:txBody>
            </p:sp>
          </p:grpSp>
        </p:grpSp>
        <p:grpSp>
          <p:nvGrpSpPr>
            <p:cNvPr id="107" name="Group 106">
              <a:extLst>
                <a:ext uri="{FF2B5EF4-FFF2-40B4-BE49-F238E27FC236}">
                  <a16:creationId xmlns:a16="http://schemas.microsoft.com/office/drawing/2014/main" id="{00C4E58C-F747-0108-7C57-8136EEFD3FA9}"/>
                </a:ext>
              </a:extLst>
            </p:cNvPr>
            <p:cNvGrpSpPr/>
            <p:nvPr/>
          </p:nvGrpSpPr>
          <p:grpSpPr>
            <a:xfrm>
              <a:off x="6907577" y="778896"/>
              <a:ext cx="1752074" cy="2975450"/>
              <a:chOff x="311489" y="422031"/>
              <a:chExt cx="2352667" cy="3995405"/>
            </a:xfrm>
          </p:grpSpPr>
          <p:sp>
            <p:nvSpPr>
              <p:cNvPr id="108" name="Rectangle 107">
                <a:extLst>
                  <a:ext uri="{FF2B5EF4-FFF2-40B4-BE49-F238E27FC236}">
                    <a16:creationId xmlns:a16="http://schemas.microsoft.com/office/drawing/2014/main" id="{18639704-7315-ED77-AD7C-7E6889012F0D}"/>
                  </a:ext>
                </a:extLst>
              </p:cNvPr>
              <p:cNvSpPr/>
              <p:nvPr/>
            </p:nvSpPr>
            <p:spPr>
              <a:xfrm>
                <a:off x="311496" y="1235946"/>
                <a:ext cx="2352657" cy="3181490"/>
              </a:xfrm>
              <a:prstGeom prst="rect">
                <a:avLst/>
              </a:prstGeom>
              <a:solidFill>
                <a:srgbClr val="D2E3F3"/>
              </a:solidFill>
              <a:ln>
                <a:noFill/>
              </a:ln>
            </p:spPr>
            <p:style>
              <a:lnRef idx="2">
                <a:schemeClr val="accent1">
                  <a:shade val="15000"/>
                </a:schemeClr>
              </a:lnRef>
              <a:fillRef idx="1">
                <a:schemeClr val="accent1"/>
              </a:fillRef>
              <a:effectRef idx="0">
                <a:schemeClr val="accent1"/>
              </a:effectRef>
              <a:fontRef idx="minor">
                <a:schemeClr val="lt1"/>
              </a:fontRef>
            </p:style>
            <p:txBody>
              <a:bodyPr lIns="144000" tIns="72000" rIns="144000" bIns="72000" rtlCol="0" anchor="t" anchorCtr="0"/>
              <a:lstStyle/>
              <a:p>
                <a:r>
                  <a:rPr lang="en-US" sz="1100" dirty="0">
                    <a:solidFill>
                      <a:schemeClr val="tx2"/>
                    </a:solidFill>
                  </a:rPr>
                  <a:t>Prescribing Clinician to Label medication with patient information, date issued, prescribing instructions</a:t>
                </a:r>
              </a:p>
              <a:p>
                <a:endParaRPr lang="en-US" sz="1100" dirty="0">
                  <a:solidFill>
                    <a:schemeClr val="tx2"/>
                  </a:solidFill>
                </a:endParaRPr>
              </a:p>
              <a:p>
                <a:r>
                  <a:rPr lang="en-US" sz="1100" dirty="0">
                    <a:solidFill>
                      <a:schemeClr val="tx2"/>
                    </a:solidFill>
                  </a:rPr>
                  <a:t>Check Patient Information Leaflet inside medication box</a:t>
                </a:r>
              </a:p>
              <a:p>
                <a:endParaRPr lang="en-US" sz="1100" dirty="0">
                  <a:solidFill>
                    <a:schemeClr val="tx2"/>
                  </a:solidFill>
                </a:endParaRPr>
              </a:p>
              <a:p>
                <a:r>
                  <a:rPr lang="en-US" sz="1100" dirty="0">
                    <a:solidFill>
                      <a:schemeClr val="tx2"/>
                    </a:solidFill>
                  </a:rPr>
                  <a:t>Ensure medical advice given</a:t>
                </a:r>
              </a:p>
            </p:txBody>
          </p:sp>
          <p:sp>
            <p:nvSpPr>
              <p:cNvPr id="109" name="Rectangle 108">
                <a:extLst>
                  <a:ext uri="{FF2B5EF4-FFF2-40B4-BE49-F238E27FC236}">
                    <a16:creationId xmlns:a16="http://schemas.microsoft.com/office/drawing/2014/main" id="{8B0ADADE-FF74-BC17-50AA-ACF5B0639CD8}"/>
                  </a:ext>
                </a:extLst>
              </p:cNvPr>
              <p:cNvSpPr/>
              <p:nvPr/>
            </p:nvSpPr>
            <p:spPr>
              <a:xfrm>
                <a:off x="311489" y="791155"/>
                <a:ext cx="1805230" cy="444792"/>
              </a:xfrm>
              <a:prstGeom prst="rect">
                <a:avLst/>
              </a:prstGeom>
              <a:solidFill>
                <a:schemeClr val="tx2">
                  <a:lumMod val="75000"/>
                  <a:lumOff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a:p>
            </p:txBody>
          </p:sp>
          <p:grpSp>
            <p:nvGrpSpPr>
              <p:cNvPr id="110" name="Group 109">
                <a:extLst>
                  <a:ext uri="{FF2B5EF4-FFF2-40B4-BE49-F238E27FC236}">
                    <a16:creationId xmlns:a16="http://schemas.microsoft.com/office/drawing/2014/main" id="{7BF18AE3-7E06-E0C7-5E1F-CB034994053A}"/>
                  </a:ext>
                </a:extLst>
              </p:cNvPr>
              <p:cNvGrpSpPr/>
              <p:nvPr/>
            </p:nvGrpSpPr>
            <p:grpSpPr>
              <a:xfrm>
                <a:off x="311494" y="422031"/>
                <a:ext cx="2352662" cy="813917"/>
                <a:chOff x="311494" y="422031"/>
                <a:chExt cx="2515144" cy="813917"/>
              </a:xfrm>
              <a:solidFill>
                <a:schemeClr val="tx2">
                  <a:lumMod val="75000"/>
                  <a:lumOff val="25000"/>
                </a:schemeClr>
              </a:solidFill>
            </p:grpSpPr>
            <p:grpSp>
              <p:nvGrpSpPr>
                <p:cNvPr id="111" name="Group 110">
                  <a:extLst>
                    <a:ext uri="{FF2B5EF4-FFF2-40B4-BE49-F238E27FC236}">
                      <a16:creationId xmlns:a16="http://schemas.microsoft.com/office/drawing/2014/main" id="{071F75A6-9F77-5185-5724-6600A5638F2C}"/>
                    </a:ext>
                  </a:extLst>
                </p:cNvPr>
                <p:cNvGrpSpPr/>
                <p:nvPr/>
              </p:nvGrpSpPr>
              <p:grpSpPr>
                <a:xfrm>
                  <a:off x="311494" y="422031"/>
                  <a:ext cx="2515144" cy="813917"/>
                  <a:chOff x="311493" y="422031"/>
                  <a:chExt cx="2672866" cy="813917"/>
                </a:xfrm>
                <a:grpFill/>
              </p:grpSpPr>
              <p:sp>
                <p:nvSpPr>
                  <p:cNvPr id="115" name="Rounded Rectangle 114">
                    <a:extLst>
                      <a:ext uri="{FF2B5EF4-FFF2-40B4-BE49-F238E27FC236}">
                        <a16:creationId xmlns:a16="http://schemas.microsoft.com/office/drawing/2014/main" id="{4DFC17A3-7298-320B-6226-B57CEBF5C1E9}"/>
                      </a:ext>
                    </a:extLst>
                  </p:cNvPr>
                  <p:cNvSpPr/>
                  <p:nvPr/>
                </p:nvSpPr>
                <p:spPr>
                  <a:xfrm>
                    <a:off x="311493" y="422031"/>
                    <a:ext cx="2672866" cy="813917"/>
                  </a:xfrm>
                  <a:prstGeom prst="roundRect">
                    <a:avLst>
                      <a:gd name="adj" fmla="val 46297"/>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114" name="Rectangle 113">
                    <a:extLst>
                      <a:ext uri="{FF2B5EF4-FFF2-40B4-BE49-F238E27FC236}">
                        <a16:creationId xmlns:a16="http://schemas.microsoft.com/office/drawing/2014/main" id="{92D3D707-87D1-53D8-9F80-635B4A1063C9}"/>
                      </a:ext>
                    </a:extLst>
                  </p:cNvPr>
                  <p:cNvSpPr/>
                  <p:nvPr/>
                </p:nvSpPr>
                <p:spPr>
                  <a:xfrm>
                    <a:off x="2362415" y="422031"/>
                    <a:ext cx="621939" cy="813916"/>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grpSp>
            <p:sp>
              <p:nvSpPr>
                <p:cNvPr id="112" name="TextBox 111">
                  <a:extLst>
                    <a:ext uri="{FF2B5EF4-FFF2-40B4-BE49-F238E27FC236}">
                      <a16:creationId xmlns:a16="http://schemas.microsoft.com/office/drawing/2014/main" id="{EB9C8172-F9FA-BFF1-8D22-5F5D81D8101D}"/>
                    </a:ext>
                  </a:extLst>
                </p:cNvPr>
                <p:cNvSpPr txBox="1"/>
                <p:nvPr/>
              </p:nvSpPr>
              <p:spPr>
                <a:xfrm>
                  <a:off x="311496" y="569626"/>
                  <a:ext cx="2515142" cy="537264"/>
                </a:xfrm>
                <a:prstGeom prst="rect">
                  <a:avLst/>
                </a:prstGeom>
                <a:noFill/>
              </p:spPr>
              <p:txBody>
                <a:bodyPr wrap="square" rtlCol="0">
                  <a:spAutoFit/>
                </a:bodyPr>
                <a:lstStyle/>
                <a:p>
                  <a:pPr algn="ctr"/>
                  <a:r>
                    <a:rPr lang="en-US" sz="2000" dirty="0">
                      <a:solidFill>
                        <a:schemeClr val="bg1"/>
                      </a:solidFill>
                      <a:latin typeface="Bree Serif" panose="02000503040000020004" pitchFamily="2" charset="77"/>
                    </a:rPr>
                    <a:t>7. Dispense</a:t>
                  </a:r>
                </a:p>
              </p:txBody>
            </p:sp>
          </p:grpSp>
        </p:grpSp>
        <p:sp>
          <p:nvSpPr>
            <p:cNvPr id="117" name="TextBox 116">
              <a:extLst>
                <a:ext uri="{FF2B5EF4-FFF2-40B4-BE49-F238E27FC236}">
                  <a16:creationId xmlns:a16="http://schemas.microsoft.com/office/drawing/2014/main" id="{F08F6FF8-619E-21F1-1494-C2E3EB1DA366}"/>
                </a:ext>
              </a:extLst>
            </p:cNvPr>
            <p:cNvSpPr txBox="1"/>
            <p:nvPr/>
          </p:nvSpPr>
          <p:spPr>
            <a:xfrm rot="16200000">
              <a:off x="-1455018" y="1833195"/>
              <a:ext cx="2594079" cy="485477"/>
            </a:xfrm>
            <a:prstGeom prst="rect">
              <a:avLst/>
            </a:prstGeom>
            <a:noFill/>
          </p:spPr>
          <p:txBody>
            <a:bodyPr wrap="square" rtlCol="0">
              <a:spAutoFit/>
            </a:bodyPr>
            <a:lstStyle/>
            <a:p>
              <a:pPr algn="ctr"/>
              <a:r>
                <a:rPr lang="en-US" sz="2400" dirty="0">
                  <a:solidFill>
                    <a:schemeClr val="tx2"/>
                  </a:solidFill>
                  <a:latin typeface="Bree Serif" panose="02000503040000020004" pitchFamily="2" charset="77"/>
                </a:rPr>
                <a:t>Clinical</a:t>
              </a:r>
            </a:p>
          </p:txBody>
        </p:sp>
      </p:grpSp>
      <p:sp>
        <p:nvSpPr>
          <p:cNvPr id="158" name="TextBox 157">
            <a:extLst>
              <a:ext uri="{FF2B5EF4-FFF2-40B4-BE49-F238E27FC236}">
                <a16:creationId xmlns:a16="http://schemas.microsoft.com/office/drawing/2014/main" id="{1A53AF33-DC65-D326-95CC-CC45EB779810}"/>
              </a:ext>
            </a:extLst>
          </p:cNvPr>
          <p:cNvSpPr txBox="1"/>
          <p:nvPr/>
        </p:nvSpPr>
        <p:spPr>
          <a:xfrm rot="16200000">
            <a:off x="-817142" y="5218576"/>
            <a:ext cx="2359986" cy="461665"/>
          </a:xfrm>
          <a:prstGeom prst="rect">
            <a:avLst/>
          </a:prstGeom>
          <a:noFill/>
        </p:spPr>
        <p:txBody>
          <a:bodyPr wrap="square" rtlCol="0">
            <a:spAutoFit/>
          </a:bodyPr>
          <a:lstStyle/>
          <a:p>
            <a:pPr algn="ctr"/>
            <a:r>
              <a:rPr lang="en-US" sz="2400" dirty="0">
                <a:solidFill>
                  <a:schemeClr val="accent2">
                    <a:lumMod val="75000"/>
                  </a:schemeClr>
                </a:solidFill>
                <a:latin typeface="Bree Serif" panose="02000503040000020004" pitchFamily="2" charset="77"/>
              </a:rPr>
              <a:t>Operational</a:t>
            </a:r>
          </a:p>
        </p:txBody>
      </p:sp>
      <p:grpSp>
        <p:nvGrpSpPr>
          <p:cNvPr id="192" name="Group 191">
            <a:extLst>
              <a:ext uri="{FF2B5EF4-FFF2-40B4-BE49-F238E27FC236}">
                <a16:creationId xmlns:a16="http://schemas.microsoft.com/office/drawing/2014/main" id="{BA124C8D-D204-BC41-B54D-D023190D3A14}"/>
              </a:ext>
            </a:extLst>
          </p:cNvPr>
          <p:cNvGrpSpPr/>
          <p:nvPr/>
        </p:nvGrpSpPr>
        <p:grpSpPr>
          <a:xfrm>
            <a:off x="689352" y="3430542"/>
            <a:ext cx="5860696" cy="3198858"/>
            <a:chOff x="282060" y="3284085"/>
            <a:chExt cx="6155479" cy="3198858"/>
          </a:xfrm>
        </p:grpSpPr>
        <p:grpSp>
          <p:nvGrpSpPr>
            <p:cNvPr id="118" name="Group 117">
              <a:extLst>
                <a:ext uri="{FF2B5EF4-FFF2-40B4-BE49-F238E27FC236}">
                  <a16:creationId xmlns:a16="http://schemas.microsoft.com/office/drawing/2014/main" id="{BD55C0C6-564D-4B3A-D401-DDFCEA68A0B4}"/>
                </a:ext>
              </a:extLst>
            </p:cNvPr>
            <p:cNvGrpSpPr/>
            <p:nvPr/>
          </p:nvGrpSpPr>
          <p:grpSpPr>
            <a:xfrm>
              <a:off x="282060" y="3284085"/>
              <a:ext cx="2306478" cy="3198858"/>
              <a:chOff x="311489" y="-704401"/>
              <a:chExt cx="3097117" cy="4295395"/>
            </a:xfrm>
          </p:grpSpPr>
          <p:sp>
            <p:nvSpPr>
              <p:cNvPr id="119" name="Rectangle 118">
                <a:extLst>
                  <a:ext uri="{FF2B5EF4-FFF2-40B4-BE49-F238E27FC236}">
                    <a16:creationId xmlns:a16="http://schemas.microsoft.com/office/drawing/2014/main" id="{501E9935-09FC-A95E-ED76-EF7AE24DCE56}"/>
                  </a:ext>
                </a:extLst>
              </p:cNvPr>
              <p:cNvSpPr/>
              <p:nvPr/>
            </p:nvSpPr>
            <p:spPr>
              <a:xfrm>
                <a:off x="311496" y="1235947"/>
                <a:ext cx="2352658" cy="2355047"/>
              </a:xfrm>
              <a:prstGeom prst="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144000" tIns="72000" rIns="144000" bIns="72000" rtlCol="0" anchor="t" anchorCtr="0"/>
              <a:lstStyle/>
              <a:p>
                <a:r>
                  <a:rPr lang="en-US" sz="1100" dirty="0">
                    <a:solidFill>
                      <a:schemeClr val="tx2"/>
                    </a:solidFill>
                  </a:rPr>
                  <a:t>Host to accompany clinician to unlock and lock drug cupboard after drug collection</a:t>
                </a:r>
              </a:p>
              <a:p>
                <a:endParaRPr lang="en-US" sz="1100" dirty="0">
                  <a:solidFill>
                    <a:schemeClr val="tx2"/>
                  </a:solidFill>
                </a:endParaRPr>
              </a:p>
              <a:p>
                <a:r>
                  <a:rPr lang="en-GB" sz="1100" dirty="0">
                    <a:solidFill>
                      <a:schemeClr val="tx2"/>
                    </a:solidFill>
                  </a:rPr>
                  <a:t>Host is to keep the keys at all times and remain present during the entire process</a:t>
                </a:r>
              </a:p>
              <a:p>
                <a:endParaRPr lang="en-US" sz="1100" dirty="0">
                  <a:solidFill>
                    <a:schemeClr val="tx2"/>
                  </a:solidFill>
                </a:endParaRPr>
              </a:p>
              <a:p>
                <a:endParaRPr lang="en-US" sz="1100" dirty="0">
                  <a:solidFill>
                    <a:schemeClr val="tx2"/>
                  </a:solidFill>
                </a:endParaRPr>
              </a:p>
              <a:p>
                <a:endParaRPr lang="en-US" sz="1400" dirty="0">
                  <a:solidFill>
                    <a:schemeClr val="tx2"/>
                  </a:solidFill>
                </a:endParaRPr>
              </a:p>
            </p:txBody>
          </p:sp>
          <p:sp>
            <p:nvSpPr>
              <p:cNvPr id="120" name="Rectangle 119">
                <a:extLst>
                  <a:ext uri="{FF2B5EF4-FFF2-40B4-BE49-F238E27FC236}">
                    <a16:creationId xmlns:a16="http://schemas.microsoft.com/office/drawing/2014/main" id="{60494BC3-915D-3A1C-D189-6995EDC9F2EB}"/>
                  </a:ext>
                </a:extLst>
              </p:cNvPr>
              <p:cNvSpPr/>
              <p:nvPr/>
            </p:nvSpPr>
            <p:spPr>
              <a:xfrm>
                <a:off x="311489" y="791155"/>
                <a:ext cx="1805230" cy="444792"/>
              </a:xfrm>
              <a:prstGeom prst="rect">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a:p>
            </p:txBody>
          </p:sp>
          <p:grpSp>
            <p:nvGrpSpPr>
              <p:cNvPr id="121" name="Group 120">
                <a:extLst>
                  <a:ext uri="{FF2B5EF4-FFF2-40B4-BE49-F238E27FC236}">
                    <a16:creationId xmlns:a16="http://schemas.microsoft.com/office/drawing/2014/main" id="{F4816765-E622-0002-11A0-457005CE003F}"/>
                  </a:ext>
                </a:extLst>
              </p:cNvPr>
              <p:cNvGrpSpPr/>
              <p:nvPr/>
            </p:nvGrpSpPr>
            <p:grpSpPr>
              <a:xfrm>
                <a:off x="311494" y="-704401"/>
                <a:ext cx="3097112" cy="1940348"/>
                <a:chOff x="311494" y="-704401"/>
                <a:chExt cx="3311008" cy="1940348"/>
              </a:xfrm>
              <a:solidFill>
                <a:schemeClr val="tx2">
                  <a:lumMod val="75000"/>
                  <a:lumOff val="25000"/>
                </a:schemeClr>
              </a:solidFill>
            </p:grpSpPr>
            <p:grpSp>
              <p:nvGrpSpPr>
                <p:cNvPr id="122" name="Group 121">
                  <a:extLst>
                    <a:ext uri="{FF2B5EF4-FFF2-40B4-BE49-F238E27FC236}">
                      <a16:creationId xmlns:a16="http://schemas.microsoft.com/office/drawing/2014/main" id="{4F9D4F7F-A47C-2BA6-1152-01085AAB0D2B}"/>
                    </a:ext>
                  </a:extLst>
                </p:cNvPr>
                <p:cNvGrpSpPr/>
                <p:nvPr/>
              </p:nvGrpSpPr>
              <p:grpSpPr>
                <a:xfrm>
                  <a:off x="311494" y="-704401"/>
                  <a:ext cx="3311008" cy="1940348"/>
                  <a:chOff x="311493" y="-704401"/>
                  <a:chExt cx="3518638" cy="1940348"/>
                </a:xfrm>
                <a:grpFill/>
              </p:grpSpPr>
              <p:grpSp>
                <p:nvGrpSpPr>
                  <p:cNvPr id="124" name="Group 123">
                    <a:extLst>
                      <a:ext uri="{FF2B5EF4-FFF2-40B4-BE49-F238E27FC236}">
                        <a16:creationId xmlns:a16="http://schemas.microsoft.com/office/drawing/2014/main" id="{E96CA423-93C0-AB40-3033-EB86805D3127}"/>
                      </a:ext>
                    </a:extLst>
                  </p:cNvPr>
                  <p:cNvGrpSpPr/>
                  <p:nvPr/>
                </p:nvGrpSpPr>
                <p:grpSpPr>
                  <a:xfrm>
                    <a:off x="311493" y="-704401"/>
                    <a:ext cx="3518638" cy="1940348"/>
                    <a:chOff x="311493" y="-704401"/>
                    <a:chExt cx="3518638" cy="1940348"/>
                  </a:xfrm>
                  <a:grpFill/>
                </p:grpSpPr>
                <p:sp>
                  <p:nvSpPr>
                    <p:cNvPr id="126" name="Rounded Rectangle 125">
                      <a:extLst>
                        <a:ext uri="{FF2B5EF4-FFF2-40B4-BE49-F238E27FC236}">
                          <a16:creationId xmlns:a16="http://schemas.microsoft.com/office/drawing/2014/main" id="{39B07577-3637-B66C-7E66-647C354A57AF}"/>
                        </a:ext>
                      </a:extLst>
                    </p:cNvPr>
                    <p:cNvSpPr/>
                    <p:nvPr/>
                  </p:nvSpPr>
                  <p:spPr>
                    <a:xfrm>
                      <a:off x="311493" y="422031"/>
                      <a:ext cx="2672866" cy="813916"/>
                    </a:xfrm>
                    <a:prstGeom prst="roundRect">
                      <a:avLst>
                        <a:gd name="adj" fmla="val 46297"/>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127" name="Triangle 126">
                      <a:extLst>
                        <a:ext uri="{FF2B5EF4-FFF2-40B4-BE49-F238E27FC236}">
                          <a16:creationId xmlns:a16="http://schemas.microsoft.com/office/drawing/2014/main" id="{9402C5C3-92CE-847B-D356-24DC809C708E}"/>
                        </a:ext>
                      </a:extLst>
                    </p:cNvPr>
                    <p:cNvSpPr/>
                    <p:nvPr/>
                  </p:nvSpPr>
                  <p:spPr>
                    <a:xfrm rot="1992831">
                      <a:off x="2861016" y="-704401"/>
                      <a:ext cx="969115" cy="1206802"/>
                    </a:xfrm>
                    <a:prstGeom prst="triangle">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grpSp>
              <p:sp>
                <p:nvSpPr>
                  <p:cNvPr id="125" name="Rectangle 124">
                    <a:extLst>
                      <a:ext uri="{FF2B5EF4-FFF2-40B4-BE49-F238E27FC236}">
                        <a16:creationId xmlns:a16="http://schemas.microsoft.com/office/drawing/2014/main" id="{689811AE-9CEB-BCAF-F890-85FCB1A25A9C}"/>
                      </a:ext>
                    </a:extLst>
                  </p:cNvPr>
                  <p:cNvSpPr/>
                  <p:nvPr/>
                </p:nvSpPr>
                <p:spPr>
                  <a:xfrm>
                    <a:off x="2362415" y="422031"/>
                    <a:ext cx="621939" cy="813916"/>
                  </a:xfrm>
                  <a:prstGeom prst="rect">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grpSp>
            <p:sp>
              <p:nvSpPr>
                <p:cNvPr id="123" name="TextBox 122">
                  <a:extLst>
                    <a:ext uri="{FF2B5EF4-FFF2-40B4-BE49-F238E27FC236}">
                      <a16:creationId xmlns:a16="http://schemas.microsoft.com/office/drawing/2014/main" id="{6146DC89-1F0A-7899-8BC7-459ADC8CA61F}"/>
                    </a:ext>
                  </a:extLst>
                </p:cNvPr>
                <p:cNvSpPr txBox="1"/>
                <p:nvPr/>
              </p:nvSpPr>
              <p:spPr>
                <a:xfrm>
                  <a:off x="311496" y="569626"/>
                  <a:ext cx="2515141" cy="537264"/>
                </a:xfrm>
                <a:prstGeom prst="rect">
                  <a:avLst/>
                </a:prstGeom>
                <a:noFill/>
              </p:spPr>
              <p:txBody>
                <a:bodyPr wrap="square" rtlCol="0">
                  <a:spAutoFit/>
                </a:bodyPr>
                <a:lstStyle/>
                <a:p>
                  <a:pPr algn="ctr"/>
                  <a:r>
                    <a:rPr lang="en-US" sz="2000" dirty="0">
                      <a:solidFill>
                        <a:schemeClr val="bg1"/>
                      </a:solidFill>
                      <a:latin typeface="Bree Serif" panose="02000503040000020004" pitchFamily="2" charset="77"/>
                    </a:rPr>
                    <a:t>2. Collect</a:t>
                  </a:r>
                </a:p>
              </p:txBody>
            </p:sp>
          </p:grpSp>
        </p:grpSp>
        <p:grpSp>
          <p:nvGrpSpPr>
            <p:cNvPr id="159" name="Group 158">
              <a:extLst>
                <a:ext uri="{FF2B5EF4-FFF2-40B4-BE49-F238E27FC236}">
                  <a16:creationId xmlns:a16="http://schemas.microsoft.com/office/drawing/2014/main" id="{CD1595EE-D970-C15D-EA85-185850DA22FE}"/>
                </a:ext>
              </a:extLst>
            </p:cNvPr>
            <p:cNvGrpSpPr/>
            <p:nvPr/>
          </p:nvGrpSpPr>
          <p:grpSpPr>
            <a:xfrm>
              <a:off x="2474165" y="4122959"/>
              <a:ext cx="1752074" cy="2125849"/>
              <a:chOff x="311489" y="422031"/>
              <a:chExt cx="2352667" cy="2854569"/>
            </a:xfrm>
          </p:grpSpPr>
          <p:sp>
            <p:nvSpPr>
              <p:cNvPr id="160" name="Rectangle 159">
                <a:extLst>
                  <a:ext uri="{FF2B5EF4-FFF2-40B4-BE49-F238E27FC236}">
                    <a16:creationId xmlns:a16="http://schemas.microsoft.com/office/drawing/2014/main" id="{07B2C0D1-BC81-7B2B-9D4F-3529ECE417AD}"/>
                  </a:ext>
                </a:extLst>
              </p:cNvPr>
              <p:cNvSpPr/>
              <p:nvPr/>
            </p:nvSpPr>
            <p:spPr>
              <a:xfrm>
                <a:off x="311496" y="1235947"/>
                <a:ext cx="2352657" cy="2040653"/>
              </a:xfrm>
              <a:prstGeom prst="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144000" tIns="72000" rIns="144000" bIns="72000" rtlCol="0" anchor="t" anchorCtr="0"/>
              <a:lstStyle/>
              <a:p>
                <a:r>
                  <a:rPr lang="en-US" sz="1100" dirty="0">
                    <a:solidFill>
                      <a:schemeClr val="tx2"/>
                    </a:solidFill>
                  </a:rPr>
                  <a:t>Host to sign as witness </a:t>
                </a:r>
                <a:r>
                  <a:rPr lang="en-US" sz="1100" b="1" dirty="0">
                    <a:solidFill>
                      <a:schemeClr val="tx2"/>
                    </a:solidFill>
                  </a:rPr>
                  <a:t>in Controlled Drug Register book </a:t>
                </a:r>
                <a:r>
                  <a:rPr lang="en-US" sz="1100" dirty="0">
                    <a:solidFill>
                      <a:schemeClr val="tx2"/>
                    </a:solidFill>
                  </a:rPr>
                  <a:t>if Controlled Drugs are being dispensed</a:t>
                </a:r>
              </a:p>
            </p:txBody>
          </p:sp>
          <p:sp>
            <p:nvSpPr>
              <p:cNvPr id="161" name="Rectangle 160">
                <a:extLst>
                  <a:ext uri="{FF2B5EF4-FFF2-40B4-BE49-F238E27FC236}">
                    <a16:creationId xmlns:a16="http://schemas.microsoft.com/office/drawing/2014/main" id="{369B7FE1-DC66-1AFB-2A8B-B1ED23635F7A}"/>
                  </a:ext>
                </a:extLst>
              </p:cNvPr>
              <p:cNvSpPr/>
              <p:nvPr/>
            </p:nvSpPr>
            <p:spPr>
              <a:xfrm>
                <a:off x="311489" y="791155"/>
                <a:ext cx="1805230" cy="444792"/>
              </a:xfrm>
              <a:prstGeom prst="rect">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a:p>
            </p:txBody>
          </p:sp>
          <p:grpSp>
            <p:nvGrpSpPr>
              <p:cNvPr id="162" name="Group 161">
                <a:extLst>
                  <a:ext uri="{FF2B5EF4-FFF2-40B4-BE49-F238E27FC236}">
                    <a16:creationId xmlns:a16="http://schemas.microsoft.com/office/drawing/2014/main" id="{304ADEC4-2BEE-F0CB-273A-7E519B39FA5B}"/>
                  </a:ext>
                </a:extLst>
              </p:cNvPr>
              <p:cNvGrpSpPr/>
              <p:nvPr/>
            </p:nvGrpSpPr>
            <p:grpSpPr>
              <a:xfrm>
                <a:off x="311494" y="422031"/>
                <a:ext cx="2352662" cy="813917"/>
                <a:chOff x="311494" y="422031"/>
                <a:chExt cx="2515144" cy="813917"/>
              </a:xfrm>
              <a:solidFill>
                <a:schemeClr val="tx2">
                  <a:lumMod val="75000"/>
                  <a:lumOff val="25000"/>
                </a:schemeClr>
              </a:solidFill>
            </p:grpSpPr>
            <p:grpSp>
              <p:nvGrpSpPr>
                <p:cNvPr id="163" name="Group 162">
                  <a:extLst>
                    <a:ext uri="{FF2B5EF4-FFF2-40B4-BE49-F238E27FC236}">
                      <a16:creationId xmlns:a16="http://schemas.microsoft.com/office/drawing/2014/main" id="{9CDC6DF0-EAC0-D3EA-E7DB-40BC4405850F}"/>
                    </a:ext>
                  </a:extLst>
                </p:cNvPr>
                <p:cNvGrpSpPr/>
                <p:nvPr/>
              </p:nvGrpSpPr>
              <p:grpSpPr>
                <a:xfrm>
                  <a:off x="311494" y="422031"/>
                  <a:ext cx="2515144" cy="813917"/>
                  <a:chOff x="311493" y="422031"/>
                  <a:chExt cx="2672866" cy="813917"/>
                </a:xfrm>
                <a:grpFill/>
              </p:grpSpPr>
              <p:sp>
                <p:nvSpPr>
                  <p:cNvPr id="167" name="Rounded Rectangle 166">
                    <a:extLst>
                      <a:ext uri="{FF2B5EF4-FFF2-40B4-BE49-F238E27FC236}">
                        <a16:creationId xmlns:a16="http://schemas.microsoft.com/office/drawing/2014/main" id="{C53628D5-443C-441D-D50A-24007B339268}"/>
                      </a:ext>
                    </a:extLst>
                  </p:cNvPr>
                  <p:cNvSpPr/>
                  <p:nvPr/>
                </p:nvSpPr>
                <p:spPr>
                  <a:xfrm>
                    <a:off x="311493" y="422031"/>
                    <a:ext cx="2672866" cy="813917"/>
                  </a:xfrm>
                  <a:prstGeom prst="roundRect">
                    <a:avLst>
                      <a:gd name="adj" fmla="val 46297"/>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166" name="Rectangle 165">
                    <a:extLst>
                      <a:ext uri="{FF2B5EF4-FFF2-40B4-BE49-F238E27FC236}">
                        <a16:creationId xmlns:a16="http://schemas.microsoft.com/office/drawing/2014/main" id="{ABA5B7E8-68EE-DC2E-2E1C-DA73FFAFFBE1}"/>
                      </a:ext>
                    </a:extLst>
                  </p:cNvPr>
                  <p:cNvSpPr/>
                  <p:nvPr/>
                </p:nvSpPr>
                <p:spPr>
                  <a:xfrm>
                    <a:off x="2362415" y="422031"/>
                    <a:ext cx="621939" cy="813916"/>
                  </a:xfrm>
                  <a:prstGeom prst="rect">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grpSp>
            <p:sp>
              <p:nvSpPr>
                <p:cNvPr id="164" name="TextBox 163">
                  <a:extLst>
                    <a:ext uri="{FF2B5EF4-FFF2-40B4-BE49-F238E27FC236}">
                      <a16:creationId xmlns:a16="http://schemas.microsoft.com/office/drawing/2014/main" id="{227DEBDE-1308-F158-B92C-9F56652387A8}"/>
                    </a:ext>
                  </a:extLst>
                </p:cNvPr>
                <p:cNvSpPr txBox="1"/>
                <p:nvPr/>
              </p:nvSpPr>
              <p:spPr>
                <a:xfrm>
                  <a:off x="311496" y="569626"/>
                  <a:ext cx="2515142" cy="537263"/>
                </a:xfrm>
                <a:prstGeom prst="rect">
                  <a:avLst/>
                </a:prstGeom>
                <a:noFill/>
              </p:spPr>
              <p:txBody>
                <a:bodyPr wrap="square" rtlCol="0">
                  <a:spAutoFit/>
                </a:bodyPr>
                <a:lstStyle/>
                <a:p>
                  <a:pPr algn="ctr"/>
                  <a:r>
                    <a:rPr lang="en-US" sz="2000" dirty="0">
                      <a:solidFill>
                        <a:schemeClr val="bg1"/>
                      </a:solidFill>
                      <a:latin typeface="Bree Serif" panose="02000503040000020004" pitchFamily="2" charset="77"/>
                    </a:rPr>
                    <a:t>4. Witness</a:t>
                  </a:r>
                </a:p>
              </p:txBody>
            </p:sp>
          </p:grpSp>
        </p:grpSp>
        <p:grpSp>
          <p:nvGrpSpPr>
            <p:cNvPr id="169" name="Group 168">
              <a:extLst>
                <a:ext uri="{FF2B5EF4-FFF2-40B4-BE49-F238E27FC236}">
                  <a16:creationId xmlns:a16="http://schemas.microsoft.com/office/drawing/2014/main" id="{19B58F9B-42C1-453A-E921-F5576B56170E}"/>
                </a:ext>
              </a:extLst>
            </p:cNvPr>
            <p:cNvGrpSpPr/>
            <p:nvPr/>
          </p:nvGrpSpPr>
          <p:grpSpPr>
            <a:xfrm>
              <a:off x="4685465" y="4122960"/>
              <a:ext cx="1752074" cy="2125849"/>
              <a:chOff x="311489" y="422031"/>
              <a:chExt cx="2352668" cy="2854569"/>
            </a:xfrm>
          </p:grpSpPr>
          <p:sp>
            <p:nvSpPr>
              <p:cNvPr id="170" name="Rectangle 169">
                <a:extLst>
                  <a:ext uri="{FF2B5EF4-FFF2-40B4-BE49-F238E27FC236}">
                    <a16:creationId xmlns:a16="http://schemas.microsoft.com/office/drawing/2014/main" id="{9F20166B-CFAE-C8A8-7459-71EBD3ED153A}"/>
                  </a:ext>
                </a:extLst>
              </p:cNvPr>
              <p:cNvSpPr/>
              <p:nvPr/>
            </p:nvSpPr>
            <p:spPr>
              <a:xfrm>
                <a:off x="311496" y="1235947"/>
                <a:ext cx="2352657" cy="2040653"/>
              </a:xfrm>
              <a:prstGeom prst="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144000" tIns="72000" rIns="144000" bIns="72000" rtlCol="0" anchor="t" anchorCtr="0"/>
              <a:lstStyle/>
              <a:p>
                <a:r>
                  <a:rPr lang="en-US" sz="1100" dirty="0">
                    <a:solidFill>
                      <a:schemeClr val="tx2"/>
                    </a:solidFill>
                  </a:rPr>
                  <a:t>Ensure that </a:t>
                </a:r>
                <a:r>
                  <a:rPr lang="en-US" sz="1100" b="1" dirty="0">
                    <a:solidFill>
                      <a:schemeClr val="tx2"/>
                    </a:solidFill>
                  </a:rPr>
                  <a:t>all</a:t>
                </a:r>
                <a:r>
                  <a:rPr lang="en-US" sz="1100" dirty="0">
                    <a:solidFill>
                      <a:schemeClr val="tx2"/>
                    </a:solidFill>
                  </a:rPr>
                  <a:t> medication is recorded in the  </a:t>
                </a:r>
                <a:r>
                  <a:rPr lang="en-US" sz="1100" b="1" dirty="0">
                    <a:solidFill>
                      <a:schemeClr val="tx2"/>
                    </a:solidFill>
                  </a:rPr>
                  <a:t>‘Medication Issued from Stock’ </a:t>
                </a:r>
                <a:r>
                  <a:rPr lang="en-US" sz="1100" dirty="0">
                    <a:solidFill>
                      <a:schemeClr val="tx2"/>
                    </a:solidFill>
                  </a:rPr>
                  <a:t>form by the clinician </a:t>
                </a:r>
              </a:p>
            </p:txBody>
          </p:sp>
          <p:sp>
            <p:nvSpPr>
              <p:cNvPr id="171" name="Rectangle 170">
                <a:extLst>
                  <a:ext uri="{FF2B5EF4-FFF2-40B4-BE49-F238E27FC236}">
                    <a16:creationId xmlns:a16="http://schemas.microsoft.com/office/drawing/2014/main" id="{D83C72F0-0B6F-4DF4-C471-7552825250F0}"/>
                  </a:ext>
                </a:extLst>
              </p:cNvPr>
              <p:cNvSpPr/>
              <p:nvPr/>
            </p:nvSpPr>
            <p:spPr>
              <a:xfrm>
                <a:off x="311489" y="791155"/>
                <a:ext cx="1805230" cy="444792"/>
              </a:xfrm>
              <a:prstGeom prst="rect">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a:p>
            </p:txBody>
          </p:sp>
          <p:grpSp>
            <p:nvGrpSpPr>
              <p:cNvPr id="172" name="Group 171">
                <a:extLst>
                  <a:ext uri="{FF2B5EF4-FFF2-40B4-BE49-F238E27FC236}">
                    <a16:creationId xmlns:a16="http://schemas.microsoft.com/office/drawing/2014/main" id="{E39F3891-876D-FC41-51CB-2F6538A37258}"/>
                  </a:ext>
                </a:extLst>
              </p:cNvPr>
              <p:cNvGrpSpPr/>
              <p:nvPr/>
            </p:nvGrpSpPr>
            <p:grpSpPr>
              <a:xfrm>
                <a:off x="311494" y="422031"/>
                <a:ext cx="2352663" cy="813916"/>
                <a:chOff x="311494" y="422031"/>
                <a:chExt cx="2515145" cy="813916"/>
              </a:xfrm>
              <a:solidFill>
                <a:schemeClr val="tx2">
                  <a:lumMod val="75000"/>
                  <a:lumOff val="25000"/>
                </a:schemeClr>
              </a:solidFill>
            </p:grpSpPr>
            <p:grpSp>
              <p:nvGrpSpPr>
                <p:cNvPr id="173" name="Group 172">
                  <a:extLst>
                    <a:ext uri="{FF2B5EF4-FFF2-40B4-BE49-F238E27FC236}">
                      <a16:creationId xmlns:a16="http://schemas.microsoft.com/office/drawing/2014/main" id="{09945D53-7C4E-02CD-647E-312B32F426B6}"/>
                    </a:ext>
                  </a:extLst>
                </p:cNvPr>
                <p:cNvGrpSpPr/>
                <p:nvPr/>
              </p:nvGrpSpPr>
              <p:grpSpPr>
                <a:xfrm>
                  <a:off x="311494" y="422031"/>
                  <a:ext cx="2515145" cy="813916"/>
                  <a:chOff x="311493" y="422031"/>
                  <a:chExt cx="2672867" cy="813916"/>
                </a:xfrm>
                <a:grpFill/>
              </p:grpSpPr>
              <p:sp>
                <p:nvSpPr>
                  <p:cNvPr id="177" name="Rounded Rectangle 176">
                    <a:extLst>
                      <a:ext uri="{FF2B5EF4-FFF2-40B4-BE49-F238E27FC236}">
                        <a16:creationId xmlns:a16="http://schemas.microsoft.com/office/drawing/2014/main" id="{B559EB4E-4FD4-CF9F-D0FB-5E60E5C441D9}"/>
                      </a:ext>
                    </a:extLst>
                  </p:cNvPr>
                  <p:cNvSpPr/>
                  <p:nvPr/>
                </p:nvSpPr>
                <p:spPr>
                  <a:xfrm>
                    <a:off x="311493" y="422031"/>
                    <a:ext cx="2672867" cy="813916"/>
                  </a:xfrm>
                  <a:prstGeom prst="roundRect">
                    <a:avLst>
                      <a:gd name="adj" fmla="val 46297"/>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176" name="Rectangle 175">
                    <a:extLst>
                      <a:ext uri="{FF2B5EF4-FFF2-40B4-BE49-F238E27FC236}">
                        <a16:creationId xmlns:a16="http://schemas.microsoft.com/office/drawing/2014/main" id="{0F31397B-FB40-34A7-892D-EC638694F332}"/>
                      </a:ext>
                    </a:extLst>
                  </p:cNvPr>
                  <p:cNvSpPr/>
                  <p:nvPr/>
                </p:nvSpPr>
                <p:spPr>
                  <a:xfrm>
                    <a:off x="2362415" y="422031"/>
                    <a:ext cx="621939" cy="813916"/>
                  </a:xfrm>
                  <a:prstGeom prst="rect">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grpSp>
            <p:sp>
              <p:nvSpPr>
                <p:cNvPr id="174" name="TextBox 173">
                  <a:extLst>
                    <a:ext uri="{FF2B5EF4-FFF2-40B4-BE49-F238E27FC236}">
                      <a16:creationId xmlns:a16="http://schemas.microsoft.com/office/drawing/2014/main" id="{C1E4592D-B075-98F0-566C-618295EA5480}"/>
                    </a:ext>
                  </a:extLst>
                </p:cNvPr>
                <p:cNvSpPr txBox="1"/>
                <p:nvPr/>
              </p:nvSpPr>
              <p:spPr>
                <a:xfrm>
                  <a:off x="311495" y="569626"/>
                  <a:ext cx="2515142" cy="537264"/>
                </a:xfrm>
                <a:prstGeom prst="rect">
                  <a:avLst/>
                </a:prstGeom>
                <a:noFill/>
              </p:spPr>
              <p:txBody>
                <a:bodyPr wrap="square" rtlCol="0">
                  <a:spAutoFit/>
                </a:bodyPr>
                <a:lstStyle/>
                <a:p>
                  <a:pPr algn="ctr"/>
                  <a:r>
                    <a:rPr lang="en-US" sz="2000" dirty="0">
                      <a:solidFill>
                        <a:schemeClr val="bg1"/>
                      </a:solidFill>
                      <a:latin typeface="Bree Serif" panose="02000503040000020004" pitchFamily="2" charset="77"/>
                    </a:rPr>
                    <a:t>6. Record</a:t>
                  </a:r>
                </a:p>
              </p:txBody>
            </p:sp>
          </p:grpSp>
        </p:grpSp>
      </p:grpSp>
      <p:sp>
        <p:nvSpPr>
          <p:cNvPr id="2" name="TextBox 1">
            <a:extLst>
              <a:ext uri="{FF2B5EF4-FFF2-40B4-BE49-F238E27FC236}">
                <a16:creationId xmlns:a16="http://schemas.microsoft.com/office/drawing/2014/main" id="{736E24EE-F3BB-8E62-61B9-67157BC4ABD6}"/>
              </a:ext>
            </a:extLst>
          </p:cNvPr>
          <p:cNvSpPr txBox="1"/>
          <p:nvPr/>
        </p:nvSpPr>
        <p:spPr>
          <a:xfrm>
            <a:off x="461765" y="6065"/>
            <a:ext cx="8088880" cy="378565"/>
          </a:xfrm>
          <a:prstGeom prst="rect">
            <a:avLst/>
          </a:prstGeom>
          <a:noFill/>
        </p:spPr>
        <p:txBody>
          <a:bodyPr wrap="square" rtlCol="0">
            <a:spAutoFit/>
          </a:bodyPr>
          <a:lstStyle/>
          <a:p>
            <a:pPr>
              <a:lnSpc>
                <a:spcPct val="107000"/>
              </a:lnSpc>
              <a:spcBef>
                <a:spcPts val="800"/>
              </a:spcBef>
              <a:spcAft>
                <a:spcPts val="400"/>
              </a:spcAft>
            </a:pPr>
            <a:r>
              <a:rPr lang="en-GB" sz="1800" b="1" kern="100" dirty="0">
                <a:solidFill>
                  <a:srgbClr val="0F4761"/>
                </a:solidFill>
                <a:effectLst/>
                <a:latin typeface="Aptos Display" panose="020B0004020202020204" pitchFamily="34" charset="0"/>
                <a:ea typeface="Times New Roman" panose="02020603050405020304" pitchFamily="18" charset="0"/>
                <a:cs typeface="Times New Roman" panose="02020603050405020304" pitchFamily="18" charset="0"/>
              </a:rPr>
              <a:t>SOP – Prescribing and </a:t>
            </a:r>
            <a:r>
              <a:rPr lang="en-GB" b="1" kern="100" dirty="0">
                <a:solidFill>
                  <a:srgbClr val="0F4761"/>
                </a:solidFill>
                <a:latin typeface="Aptos Display" panose="020B0004020202020204" pitchFamily="34" charset="0"/>
                <a:ea typeface="Times New Roman" panose="02020603050405020304" pitchFamily="18" charset="0"/>
                <a:cs typeface="Times New Roman" panose="02020603050405020304" pitchFamily="18" charset="0"/>
              </a:rPr>
              <a:t>Dispensing Medication</a:t>
            </a:r>
            <a:r>
              <a:rPr lang="en-GB" sz="1800" b="1" kern="100" dirty="0">
                <a:solidFill>
                  <a:srgbClr val="0F4761"/>
                </a:solidFill>
                <a:effectLst/>
                <a:latin typeface="Aptos Display" panose="020B0004020202020204" pitchFamily="34" charset="0"/>
                <a:ea typeface="Times New Roman" panose="02020603050405020304" pitchFamily="18" charset="0"/>
                <a:cs typeface="Times New Roman" panose="02020603050405020304" pitchFamily="18" charset="0"/>
              </a:rPr>
              <a:t> from IUC Treatment Centre Stock</a:t>
            </a:r>
          </a:p>
        </p:txBody>
      </p:sp>
      <p:sp>
        <p:nvSpPr>
          <p:cNvPr id="3" name="TextBox 2">
            <a:extLst>
              <a:ext uri="{FF2B5EF4-FFF2-40B4-BE49-F238E27FC236}">
                <a16:creationId xmlns:a16="http://schemas.microsoft.com/office/drawing/2014/main" id="{759975FD-5C55-EE09-0A47-AFB1ADDC19A5}"/>
              </a:ext>
            </a:extLst>
          </p:cNvPr>
          <p:cNvSpPr txBox="1"/>
          <p:nvPr/>
        </p:nvSpPr>
        <p:spPr>
          <a:xfrm>
            <a:off x="210312" y="311713"/>
            <a:ext cx="8714232" cy="461665"/>
          </a:xfrm>
          <a:prstGeom prst="rect">
            <a:avLst/>
          </a:prstGeom>
          <a:noFill/>
        </p:spPr>
        <p:txBody>
          <a:bodyPr wrap="square" rtlCol="0">
            <a:spAutoFit/>
          </a:bodyPr>
          <a:lstStyle/>
          <a:p>
            <a:r>
              <a:rPr lang="en-GB" sz="1200" dirty="0">
                <a:effectLst/>
                <a:latin typeface="Aptos" panose="020B0004020202020204" pitchFamily="34" charset="0"/>
                <a:ea typeface="Aptos" panose="020B0004020202020204" pitchFamily="34" charset="0"/>
                <a:cs typeface="Times New Roman" panose="02020603050405020304" pitchFamily="18" charset="0"/>
              </a:rPr>
              <a:t>Medication should only be dispensed from stock in exceptional circumstances, if a chemist is closed and is needed for immediate treatment</a:t>
            </a:r>
            <a:endParaRPr lang="en-GB" sz="1200" dirty="0"/>
          </a:p>
        </p:txBody>
      </p:sp>
      <p:sp>
        <p:nvSpPr>
          <p:cNvPr id="17" name="Triangle 126">
            <a:extLst>
              <a:ext uri="{FF2B5EF4-FFF2-40B4-BE49-F238E27FC236}">
                <a16:creationId xmlns:a16="http://schemas.microsoft.com/office/drawing/2014/main" id="{D41A0487-E9F5-13B7-B6F2-49899EA7E0E0}"/>
              </a:ext>
            </a:extLst>
          </p:cNvPr>
          <p:cNvSpPr/>
          <p:nvPr/>
        </p:nvSpPr>
        <p:spPr>
          <a:xfrm rot="10800000">
            <a:off x="1237772" y="4040559"/>
            <a:ext cx="666844" cy="228854"/>
          </a:xfrm>
          <a:prstGeom prst="triangle">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18" name="Triangle 126">
            <a:extLst>
              <a:ext uri="{FF2B5EF4-FFF2-40B4-BE49-F238E27FC236}">
                <a16:creationId xmlns:a16="http://schemas.microsoft.com/office/drawing/2014/main" id="{23E4D242-DBB4-4CA0-6775-1ECDB379BAB2}"/>
              </a:ext>
            </a:extLst>
          </p:cNvPr>
          <p:cNvSpPr/>
          <p:nvPr/>
        </p:nvSpPr>
        <p:spPr>
          <a:xfrm rot="10800000">
            <a:off x="3324507" y="3559688"/>
            <a:ext cx="559185" cy="709725"/>
          </a:xfrm>
          <a:prstGeom prst="triangle">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19" name="Triangle 126">
            <a:extLst>
              <a:ext uri="{FF2B5EF4-FFF2-40B4-BE49-F238E27FC236}">
                <a16:creationId xmlns:a16="http://schemas.microsoft.com/office/drawing/2014/main" id="{5360BB51-FCA9-82B7-5C9D-1C8CA845919F}"/>
              </a:ext>
            </a:extLst>
          </p:cNvPr>
          <p:cNvSpPr/>
          <p:nvPr/>
        </p:nvSpPr>
        <p:spPr>
          <a:xfrm rot="1992831">
            <a:off x="6537403" y="3443603"/>
            <a:ext cx="491527" cy="862109"/>
          </a:xfrm>
          <a:prstGeom prst="triangle">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Tree>
    <p:extLst>
      <p:ext uri="{BB962C8B-B14F-4D97-AF65-F5344CB8AC3E}">
        <p14:creationId xmlns:p14="http://schemas.microsoft.com/office/powerpoint/2010/main" val="21291023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6" name="Group 85">
            <a:extLst>
              <a:ext uri="{FF2B5EF4-FFF2-40B4-BE49-F238E27FC236}">
                <a16:creationId xmlns:a16="http://schemas.microsoft.com/office/drawing/2014/main" id="{EEE705E3-1604-2F37-338E-4C48018B60AE}"/>
              </a:ext>
            </a:extLst>
          </p:cNvPr>
          <p:cNvGrpSpPr/>
          <p:nvPr/>
        </p:nvGrpSpPr>
        <p:grpSpPr>
          <a:xfrm>
            <a:off x="593687" y="945161"/>
            <a:ext cx="8330861" cy="1846037"/>
            <a:chOff x="272074" y="373652"/>
            <a:chExt cx="2392083" cy="4366808"/>
          </a:xfrm>
        </p:grpSpPr>
        <p:sp>
          <p:nvSpPr>
            <p:cNvPr id="51" name="Rectangle 50">
              <a:extLst>
                <a:ext uri="{FF2B5EF4-FFF2-40B4-BE49-F238E27FC236}">
                  <a16:creationId xmlns:a16="http://schemas.microsoft.com/office/drawing/2014/main" id="{0BB19F9A-48D5-07C8-8025-06EA24674306}"/>
                </a:ext>
              </a:extLst>
            </p:cNvPr>
            <p:cNvSpPr/>
            <p:nvPr/>
          </p:nvSpPr>
          <p:spPr>
            <a:xfrm>
              <a:off x="300619" y="1171418"/>
              <a:ext cx="2352657" cy="3569042"/>
            </a:xfrm>
            <a:prstGeom prst="rect">
              <a:avLst/>
            </a:prstGeom>
            <a:solidFill>
              <a:srgbClr val="D2E3F3"/>
            </a:solidFill>
            <a:ln>
              <a:noFill/>
            </a:ln>
          </p:spPr>
          <p:style>
            <a:lnRef idx="2">
              <a:schemeClr val="accent1">
                <a:shade val="15000"/>
              </a:schemeClr>
            </a:lnRef>
            <a:fillRef idx="1">
              <a:schemeClr val="accent1"/>
            </a:fillRef>
            <a:effectRef idx="0">
              <a:schemeClr val="accent1"/>
            </a:effectRef>
            <a:fontRef idx="minor">
              <a:schemeClr val="lt1"/>
            </a:fontRef>
          </p:style>
          <p:txBody>
            <a:bodyPr lIns="144000" tIns="72000" rIns="144000" bIns="72000" rtlCol="0" anchor="t" anchorCtr="0"/>
            <a:lstStyle/>
            <a:p>
              <a:pPr lvl="0"/>
              <a:r>
                <a:rPr lang="en-GB" sz="1100" dirty="0">
                  <a:solidFill>
                    <a:schemeClr val="tx2"/>
                  </a:solidFill>
                </a:rPr>
                <a:t>There are a three types of breakages:</a:t>
              </a:r>
            </a:p>
            <a:p>
              <a:pPr marL="228600" lvl="0" indent="-228600">
                <a:buAutoNum type="arabicParenR"/>
              </a:pPr>
              <a:r>
                <a:rPr lang="en-GB" sz="1100" dirty="0">
                  <a:solidFill>
                    <a:schemeClr val="tx2"/>
                  </a:solidFill>
                </a:rPr>
                <a:t>A vial is broken and there is active medication present inside the vial at the time of the event</a:t>
              </a:r>
            </a:p>
            <a:p>
              <a:pPr marL="228600" lvl="0" indent="-228600">
                <a:buAutoNum type="arabicParenR"/>
              </a:pPr>
              <a:r>
                <a:rPr lang="en-GB" sz="1100" dirty="0">
                  <a:solidFill>
                    <a:schemeClr val="tx2"/>
                  </a:solidFill>
                </a:rPr>
                <a:t>A vial is broken and the active medication and vial is irretrievable </a:t>
              </a:r>
            </a:p>
            <a:p>
              <a:pPr marL="228600" lvl="0" indent="-228600">
                <a:buAutoNum type="arabicParenR"/>
              </a:pPr>
              <a:r>
                <a:rPr lang="en-GB" sz="1100" dirty="0">
                  <a:solidFill>
                    <a:schemeClr val="tx2"/>
                  </a:solidFill>
                </a:rPr>
                <a:t>A vial is broken but intact within the packaging and can be visible though the blister packaging</a:t>
              </a:r>
            </a:p>
            <a:p>
              <a:pPr marL="228600" lvl="0" indent="-228600">
                <a:buAutoNum type="arabicParenR"/>
              </a:pPr>
              <a:endParaRPr lang="en-GB" sz="1100" dirty="0">
                <a:solidFill>
                  <a:schemeClr val="tx2"/>
                </a:solidFill>
              </a:endParaRPr>
            </a:p>
            <a:p>
              <a:pPr lvl="0"/>
              <a:r>
                <a:rPr lang="en-GB" sz="1100" dirty="0">
                  <a:solidFill>
                    <a:schemeClr val="tx2"/>
                  </a:solidFill>
                </a:rPr>
                <a:t>Host / Driver to witness all breakage actions.  Complete a Learning Event.  Update the CD Register Books as appropriate.  Breakages 1 and 2 would be documented in the register in a similar way.  Breakage 3 will be included in the count but noted that broken and still in safe.</a:t>
              </a:r>
            </a:p>
            <a:p>
              <a:pPr lvl="0"/>
              <a:r>
                <a:rPr lang="en-GB" sz="1100" dirty="0">
                  <a:solidFill>
                    <a:schemeClr val="tx2"/>
                  </a:solidFill>
                </a:rPr>
                <a:t> </a:t>
              </a:r>
            </a:p>
          </p:txBody>
        </p:sp>
        <p:sp>
          <p:nvSpPr>
            <p:cNvPr id="52" name="Rectangle 51">
              <a:extLst>
                <a:ext uri="{FF2B5EF4-FFF2-40B4-BE49-F238E27FC236}">
                  <a16:creationId xmlns:a16="http://schemas.microsoft.com/office/drawing/2014/main" id="{4DE58263-72F1-42C7-B8D1-548818830700}"/>
                </a:ext>
              </a:extLst>
            </p:cNvPr>
            <p:cNvSpPr/>
            <p:nvPr/>
          </p:nvSpPr>
          <p:spPr>
            <a:xfrm>
              <a:off x="311489" y="791155"/>
              <a:ext cx="1805230" cy="444792"/>
            </a:xfrm>
            <a:prstGeom prst="rect">
              <a:avLst/>
            </a:prstGeom>
            <a:solidFill>
              <a:schemeClr val="tx2">
                <a:lumMod val="75000"/>
                <a:lumOff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a:p>
          </p:txBody>
        </p:sp>
        <p:grpSp>
          <p:nvGrpSpPr>
            <p:cNvPr id="29" name="Group 28">
              <a:extLst>
                <a:ext uri="{FF2B5EF4-FFF2-40B4-BE49-F238E27FC236}">
                  <a16:creationId xmlns:a16="http://schemas.microsoft.com/office/drawing/2014/main" id="{6EF55438-BF08-9156-D6DC-5342C4141681}"/>
                </a:ext>
              </a:extLst>
            </p:cNvPr>
            <p:cNvGrpSpPr/>
            <p:nvPr/>
          </p:nvGrpSpPr>
          <p:grpSpPr>
            <a:xfrm>
              <a:off x="272074" y="373652"/>
              <a:ext cx="2392083" cy="946460"/>
              <a:chOff x="269351" y="373652"/>
              <a:chExt cx="2557287" cy="946460"/>
            </a:xfrm>
            <a:solidFill>
              <a:schemeClr val="tx2">
                <a:lumMod val="75000"/>
                <a:lumOff val="25000"/>
              </a:schemeClr>
            </a:solidFill>
          </p:grpSpPr>
          <p:grpSp>
            <p:nvGrpSpPr>
              <p:cNvPr id="11" name="Group 10">
                <a:extLst>
                  <a:ext uri="{FF2B5EF4-FFF2-40B4-BE49-F238E27FC236}">
                    <a16:creationId xmlns:a16="http://schemas.microsoft.com/office/drawing/2014/main" id="{4C614A07-7F52-84BE-262B-303AB6E6005F}"/>
                  </a:ext>
                </a:extLst>
              </p:cNvPr>
              <p:cNvGrpSpPr/>
              <p:nvPr/>
            </p:nvGrpSpPr>
            <p:grpSpPr>
              <a:xfrm>
                <a:off x="311494" y="422031"/>
                <a:ext cx="2515144" cy="813917"/>
                <a:chOff x="311493" y="422031"/>
                <a:chExt cx="2672866" cy="813917"/>
              </a:xfrm>
              <a:grpFill/>
            </p:grpSpPr>
            <p:sp>
              <p:nvSpPr>
                <p:cNvPr id="4" name="Rounded Rectangle 3">
                  <a:extLst>
                    <a:ext uri="{FF2B5EF4-FFF2-40B4-BE49-F238E27FC236}">
                      <a16:creationId xmlns:a16="http://schemas.microsoft.com/office/drawing/2014/main" id="{1BB84713-F9A4-CA81-996C-EAFE3E960E63}"/>
                    </a:ext>
                  </a:extLst>
                </p:cNvPr>
                <p:cNvSpPr/>
                <p:nvPr/>
              </p:nvSpPr>
              <p:spPr>
                <a:xfrm>
                  <a:off x="311493" y="422031"/>
                  <a:ext cx="2672866" cy="813917"/>
                </a:xfrm>
                <a:prstGeom prst="roundRect">
                  <a:avLst>
                    <a:gd name="adj" fmla="val 46297"/>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10" name="Rectangle 9">
                  <a:extLst>
                    <a:ext uri="{FF2B5EF4-FFF2-40B4-BE49-F238E27FC236}">
                      <a16:creationId xmlns:a16="http://schemas.microsoft.com/office/drawing/2014/main" id="{5130724C-1F19-8AF5-A1F3-83FB186876CB}"/>
                    </a:ext>
                  </a:extLst>
                </p:cNvPr>
                <p:cNvSpPr/>
                <p:nvPr/>
              </p:nvSpPr>
              <p:spPr>
                <a:xfrm>
                  <a:off x="2362415" y="422031"/>
                  <a:ext cx="621939" cy="813916"/>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grpSp>
          <p:sp>
            <p:nvSpPr>
              <p:cNvPr id="28" name="TextBox 27">
                <a:extLst>
                  <a:ext uri="{FF2B5EF4-FFF2-40B4-BE49-F238E27FC236}">
                    <a16:creationId xmlns:a16="http://schemas.microsoft.com/office/drawing/2014/main" id="{E485DDC7-2755-0C13-E658-EA4D3269041D}"/>
                  </a:ext>
                </a:extLst>
              </p:cNvPr>
              <p:cNvSpPr txBox="1"/>
              <p:nvPr/>
            </p:nvSpPr>
            <p:spPr>
              <a:xfrm>
                <a:off x="269351" y="373652"/>
                <a:ext cx="2515142" cy="946460"/>
              </a:xfrm>
              <a:prstGeom prst="rect">
                <a:avLst/>
              </a:prstGeom>
              <a:noFill/>
            </p:spPr>
            <p:txBody>
              <a:bodyPr wrap="square" rtlCol="0">
                <a:spAutoFit/>
              </a:bodyPr>
              <a:lstStyle/>
              <a:p>
                <a:pPr algn="ctr"/>
                <a:r>
                  <a:rPr lang="en-US" sz="2000" dirty="0">
                    <a:solidFill>
                      <a:schemeClr val="bg1"/>
                    </a:solidFill>
                    <a:latin typeface="Bree Serif" panose="02000503040000020004" pitchFamily="2" charset="77"/>
                  </a:rPr>
                  <a:t>Breakage </a:t>
                </a:r>
              </a:p>
            </p:txBody>
          </p:sp>
        </p:grpSp>
      </p:grpSp>
      <p:sp>
        <p:nvSpPr>
          <p:cNvPr id="117" name="TextBox 116">
            <a:extLst>
              <a:ext uri="{FF2B5EF4-FFF2-40B4-BE49-F238E27FC236}">
                <a16:creationId xmlns:a16="http://schemas.microsoft.com/office/drawing/2014/main" id="{F08F6FF8-619E-21F1-1494-C2E3EB1DA366}"/>
              </a:ext>
            </a:extLst>
          </p:cNvPr>
          <p:cNvSpPr txBox="1"/>
          <p:nvPr/>
        </p:nvSpPr>
        <p:spPr>
          <a:xfrm rot="16200000">
            <a:off x="-1014697" y="2031818"/>
            <a:ext cx="2594079" cy="461665"/>
          </a:xfrm>
          <a:prstGeom prst="rect">
            <a:avLst/>
          </a:prstGeom>
          <a:noFill/>
        </p:spPr>
        <p:txBody>
          <a:bodyPr wrap="square" rtlCol="0">
            <a:spAutoFit/>
          </a:bodyPr>
          <a:lstStyle/>
          <a:p>
            <a:pPr algn="ctr"/>
            <a:r>
              <a:rPr lang="en-US" sz="2400" dirty="0">
                <a:solidFill>
                  <a:schemeClr val="tx2"/>
                </a:solidFill>
                <a:latin typeface="Bree Serif" panose="02000503040000020004" pitchFamily="2" charset="77"/>
              </a:rPr>
              <a:t>Clinical</a:t>
            </a:r>
          </a:p>
        </p:txBody>
      </p:sp>
      <p:sp>
        <p:nvSpPr>
          <p:cNvPr id="158" name="TextBox 157">
            <a:extLst>
              <a:ext uri="{FF2B5EF4-FFF2-40B4-BE49-F238E27FC236}">
                <a16:creationId xmlns:a16="http://schemas.microsoft.com/office/drawing/2014/main" id="{1A53AF33-DC65-D326-95CC-CC45EB779810}"/>
              </a:ext>
            </a:extLst>
          </p:cNvPr>
          <p:cNvSpPr txBox="1"/>
          <p:nvPr/>
        </p:nvSpPr>
        <p:spPr>
          <a:xfrm rot="16200000">
            <a:off x="-817142" y="5218576"/>
            <a:ext cx="2359986" cy="461665"/>
          </a:xfrm>
          <a:prstGeom prst="rect">
            <a:avLst/>
          </a:prstGeom>
          <a:noFill/>
        </p:spPr>
        <p:txBody>
          <a:bodyPr wrap="square" rtlCol="0">
            <a:spAutoFit/>
          </a:bodyPr>
          <a:lstStyle/>
          <a:p>
            <a:pPr algn="ctr"/>
            <a:r>
              <a:rPr lang="en-US" sz="2400" dirty="0">
                <a:solidFill>
                  <a:schemeClr val="accent2">
                    <a:lumMod val="75000"/>
                  </a:schemeClr>
                </a:solidFill>
                <a:latin typeface="Bree Serif" panose="02000503040000020004" pitchFamily="2" charset="77"/>
              </a:rPr>
              <a:t>Operational</a:t>
            </a:r>
          </a:p>
        </p:txBody>
      </p:sp>
      <p:grpSp>
        <p:nvGrpSpPr>
          <p:cNvPr id="118" name="Group 117">
            <a:extLst>
              <a:ext uri="{FF2B5EF4-FFF2-40B4-BE49-F238E27FC236}">
                <a16:creationId xmlns:a16="http://schemas.microsoft.com/office/drawing/2014/main" id="{BD55C0C6-564D-4B3A-D401-DDFCEA68A0B4}"/>
              </a:ext>
            </a:extLst>
          </p:cNvPr>
          <p:cNvGrpSpPr/>
          <p:nvPr/>
        </p:nvGrpSpPr>
        <p:grpSpPr>
          <a:xfrm>
            <a:off x="651700" y="3752838"/>
            <a:ext cx="2529358" cy="2359984"/>
            <a:chOff x="311489" y="422031"/>
            <a:chExt cx="2352667" cy="3168963"/>
          </a:xfrm>
        </p:grpSpPr>
        <p:sp>
          <p:nvSpPr>
            <p:cNvPr id="119" name="Rectangle 118">
              <a:extLst>
                <a:ext uri="{FF2B5EF4-FFF2-40B4-BE49-F238E27FC236}">
                  <a16:creationId xmlns:a16="http://schemas.microsoft.com/office/drawing/2014/main" id="{501E9935-09FC-A95E-ED76-EF7AE24DCE56}"/>
                </a:ext>
              </a:extLst>
            </p:cNvPr>
            <p:cNvSpPr/>
            <p:nvPr/>
          </p:nvSpPr>
          <p:spPr>
            <a:xfrm>
              <a:off x="311496" y="1235947"/>
              <a:ext cx="2352658" cy="2355047"/>
            </a:xfrm>
            <a:prstGeom prst="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144000" tIns="72000" rIns="144000" bIns="72000" rtlCol="0" anchor="t" anchorCtr="0"/>
            <a:lstStyle/>
            <a:p>
              <a:endParaRPr lang="en-US" sz="1100" dirty="0">
                <a:solidFill>
                  <a:schemeClr val="tx2"/>
                </a:solidFill>
              </a:endParaRPr>
            </a:p>
            <a:p>
              <a:endParaRPr lang="en-US" sz="1100" dirty="0">
                <a:solidFill>
                  <a:schemeClr val="tx2"/>
                </a:solidFill>
              </a:endParaRPr>
            </a:p>
            <a:p>
              <a:endParaRPr lang="en-US" sz="1400" dirty="0">
                <a:solidFill>
                  <a:schemeClr val="tx2"/>
                </a:solidFill>
              </a:endParaRPr>
            </a:p>
          </p:txBody>
        </p:sp>
        <p:sp>
          <p:nvSpPr>
            <p:cNvPr id="120" name="Rectangle 119">
              <a:extLst>
                <a:ext uri="{FF2B5EF4-FFF2-40B4-BE49-F238E27FC236}">
                  <a16:creationId xmlns:a16="http://schemas.microsoft.com/office/drawing/2014/main" id="{60494BC3-915D-3A1C-D189-6995EDC9F2EB}"/>
                </a:ext>
              </a:extLst>
            </p:cNvPr>
            <p:cNvSpPr/>
            <p:nvPr/>
          </p:nvSpPr>
          <p:spPr>
            <a:xfrm>
              <a:off x="311489" y="791155"/>
              <a:ext cx="1805230" cy="444792"/>
            </a:xfrm>
            <a:prstGeom prst="rect">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a:p>
          </p:txBody>
        </p:sp>
        <p:grpSp>
          <p:nvGrpSpPr>
            <p:cNvPr id="121" name="Group 120">
              <a:extLst>
                <a:ext uri="{FF2B5EF4-FFF2-40B4-BE49-F238E27FC236}">
                  <a16:creationId xmlns:a16="http://schemas.microsoft.com/office/drawing/2014/main" id="{F4816765-E622-0002-11A0-457005CE003F}"/>
                </a:ext>
              </a:extLst>
            </p:cNvPr>
            <p:cNvGrpSpPr/>
            <p:nvPr/>
          </p:nvGrpSpPr>
          <p:grpSpPr>
            <a:xfrm>
              <a:off x="311494" y="422031"/>
              <a:ext cx="2352662" cy="813916"/>
              <a:chOff x="311494" y="422031"/>
              <a:chExt cx="2515144" cy="813916"/>
            </a:xfrm>
            <a:solidFill>
              <a:schemeClr val="tx2">
                <a:lumMod val="75000"/>
                <a:lumOff val="25000"/>
              </a:schemeClr>
            </a:solidFill>
          </p:grpSpPr>
          <p:grpSp>
            <p:nvGrpSpPr>
              <p:cNvPr id="122" name="Group 121">
                <a:extLst>
                  <a:ext uri="{FF2B5EF4-FFF2-40B4-BE49-F238E27FC236}">
                    <a16:creationId xmlns:a16="http://schemas.microsoft.com/office/drawing/2014/main" id="{4F9D4F7F-A47C-2BA6-1152-01085AAB0D2B}"/>
                  </a:ext>
                </a:extLst>
              </p:cNvPr>
              <p:cNvGrpSpPr/>
              <p:nvPr/>
            </p:nvGrpSpPr>
            <p:grpSpPr>
              <a:xfrm>
                <a:off x="311494" y="422031"/>
                <a:ext cx="2515144" cy="813916"/>
                <a:chOff x="311493" y="422031"/>
                <a:chExt cx="2672866" cy="813916"/>
              </a:xfrm>
              <a:grpFill/>
            </p:grpSpPr>
            <p:sp>
              <p:nvSpPr>
                <p:cNvPr id="126" name="Rounded Rectangle 125">
                  <a:extLst>
                    <a:ext uri="{FF2B5EF4-FFF2-40B4-BE49-F238E27FC236}">
                      <a16:creationId xmlns:a16="http://schemas.microsoft.com/office/drawing/2014/main" id="{39B07577-3637-B66C-7E66-647C354A57AF}"/>
                    </a:ext>
                  </a:extLst>
                </p:cNvPr>
                <p:cNvSpPr/>
                <p:nvPr/>
              </p:nvSpPr>
              <p:spPr>
                <a:xfrm>
                  <a:off x="311493" y="422031"/>
                  <a:ext cx="2672866" cy="813916"/>
                </a:xfrm>
                <a:prstGeom prst="roundRect">
                  <a:avLst>
                    <a:gd name="adj" fmla="val 46297"/>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125" name="Rectangle 124">
                  <a:extLst>
                    <a:ext uri="{FF2B5EF4-FFF2-40B4-BE49-F238E27FC236}">
                      <a16:creationId xmlns:a16="http://schemas.microsoft.com/office/drawing/2014/main" id="{689811AE-9CEB-BCAF-F890-85FCB1A25A9C}"/>
                    </a:ext>
                  </a:extLst>
                </p:cNvPr>
                <p:cNvSpPr/>
                <p:nvPr/>
              </p:nvSpPr>
              <p:spPr>
                <a:xfrm>
                  <a:off x="2362415" y="422031"/>
                  <a:ext cx="621939" cy="813916"/>
                </a:xfrm>
                <a:prstGeom prst="rect">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grpSp>
          <p:sp>
            <p:nvSpPr>
              <p:cNvPr id="123" name="TextBox 122">
                <a:extLst>
                  <a:ext uri="{FF2B5EF4-FFF2-40B4-BE49-F238E27FC236}">
                    <a16:creationId xmlns:a16="http://schemas.microsoft.com/office/drawing/2014/main" id="{6146DC89-1F0A-7899-8BC7-459ADC8CA61F}"/>
                  </a:ext>
                </a:extLst>
              </p:cNvPr>
              <p:cNvSpPr txBox="1"/>
              <p:nvPr/>
            </p:nvSpPr>
            <p:spPr>
              <a:xfrm>
                <a:off x="311496" y="569626"/>
                <a:ext cx="2515141" cy="537264"/>
              </a:xfrm>
              <a:prstGeom prst="rect">
                <a:avLst/>
              </a:prstGeom>
              <a:noFill/>
            </p:spPr>
            <p:txBody>
              <a:bodyPr wrap="square" rtlCol="0">
                <a:spAutoFit/>
              </a:bodyPr>
              <a:lstStyle/>
              <a:p>
                <a:pPr algn="ctr"/>
                <a:r>
                  <a:rPr lang="en-US" sz="2000" dirty="0">
                    <a:solidFill>
                      <a:schemeClr val="bg1"/>
                    </a:solidFill>
                    <a:latin typeface="Bree Serif" panose="02000503040000020004" pitchFamily="2" charset="77"/>
                  </a:rPr>
                  <a:t>Deactivate</a:t>
                </a:r>
              </a:p>
            </p:txBody>
          </p:sp>
        </p:grpSp>
      </p:grpSp>
      <p:grpSp>
        <p:nvGrpSpPr>
          <p:cNvPr id="159" name="Group 158">
            <a:extLst>
              <a:ext uri="{FF2B5EF4-FFF2-40B4-BE49-F238E27FC236}">
                <a16:creationId xmlns:a16="http://schemas.microsoft.com/office/drawing/2014/main" id="{CD1595EE-D970-C15D-EA85-185850DA22FE}"/>
              </a:ext>
            </a:extLst>
          </p:cNvPr>
          <p:cNvGrpSpPr/>
          <p:nvPr/>
        </p:nvGrpSpPr>
        <p:grpSpPr>
          <a:xfrm>
            <a:off x="3390785" y="3752838"/>
            <a:ext cx="2506019" cy="2359984"/>
            <a:chOff x="311489" y="422031"/>
            <a:chExt cx="2352667" cy="3168963"/>
          </a:xfrm>
        </p:grpSpPr>
        <p:sp>
          <p:nvSpPr>
            <p:cNvPr id="160" name="Rectangle 159">
              <a:extLst>
                <a:ext uri="{FF2B5EF4-FFF2-40B4-BE49-F238E27FC236}">
                  <a16:creationId xmlns:a16="http://schemas.microsoft.com/office/drawing/2014/main" id="{07B2C0D1-BC81-7B2B-9D4F-3529ECE417AD}"/>
                </a:ext>
              </a:extLst>
            </p:cNvPr>
            <p:cNvSpPr/>
            <p:nvPr/>
          </p:nvSpPr>
          <p:spPr>
            <a:xfrm>
              <a:off x="311496" y="1235947"/>
              <a:ext cx="2352657" cy="2355047"/>
            </a:xfrm>
            <a:prstGeom prst="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144000" tIns="72000" rIns="144000" bIns="72000" rtlCol="0" anchor="t" anchorCtr="0"/>
            <a:lstStyle/>
            <a:p>
              <a:r>
                <a:rPr lang="en-US" sz="1100" dirty="0">
                  <a:solidFill>
                    <a:schemeClr val="tx2"/>
                  </a:solidFill>
                </a:rPr>
                <a:t>All bases contain cat litter – please use this </a:t>
              </a:r>
            </a:p>
            <a:p>
              <a:r>
                <a:rPr lang="en-US" sz="1100" dirty="0">
                  <a:solidFill>
                    <a:schemeClr val="tx2"/>
                  </a:solidFill>
                </a:rPr>
                <a:t>Using paper towels and Personal Protective Equipment pick the cat litter and dispose of in a sharps bin</a:t>
              </a:r>
            </a:p>
            <a:p>
              <a:endParaRPr lang="en-US" sz="1100" dirty="0">
                <a:solidFill>
                  <a:schemeClr val="tx2"/>
                </a:solidFill>
              </a:endParaRPr>
            </a:p>
            <a:p>
              <a:r>
                <a:rPr lang="en-GB" sz="1100" dirty="0">
                  <a:solidFill>
                    <a:schemeClr val="tx1"/>
                  </a:solidFill>
                </a:rPr>
                <a:t>Complete a learning event </a:t>
              </a:r>
            </a:p>
            <a:p>
              <a:r>
                <a:rPr lang="en-GB" sz="1100" dirty="0">
                  <a:solidFill>
                    <a:schemeClr val="tx1"/>
                  </a:solidFill>
                </a:rPr>
                <a:t>Witness the CD Register Book update</a:t>
              </a:r>
            </a:p>
            <a:p>
              <a:endParaRPr lang="en-US" sz="1100" dirty="0">
                <a:solidFill>
                  <a:schemeClr val="tx2"/>
                </a:solidFill>
              </a:endParaRPr>
            </a:p>
            <a:p>
              <a:endParaRPr lang="en-US" sz="1100" dirty="0">
                <a:solidFill>
                  <a:schemeClr val="tx2"/>
                </a:solidFill>
              </a:endParaRPr>
            </a:p>
          </p:txBody>
        </p:sp>
        <p:sp>
          <p:nvSpPr>
            <p:cNvPr id="161" name="Rectangle 160">
              <a:extLst>
                <a:ext uri="{FF2B5EF4-FFF2-40B4-BE49-F238E27FC236}">
                  <a16:creationId xmlns:a16="http://schemas.microsoft.com/office/drawing/2014/main" id="{369B7FE1-DC66-1AFB-2A8B-B1ED23635F7A}"/>
                </a:ext>
              </a:extLst>
            </p:cNvPr>
            <p:cNvSpPr/>
            <p:nvPr/>
          </p:nvSpPr>
          <p:spPr>
            <a:xfrm>
              <a:off x="311489" y="791155"/>
              <a:ext cx="1805230" cy="444792"/>
            </a:xfrm>
            <a:prstGeom prst="rect">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a:p>
          </p:txBody>
        </p:sp>
        <p:grpSp>
          <p:nvGrpSpPr>
            <p:cNvPr id="162" name="Group 161">
              <a:extLst>
                <a:ext uri="{FF2B5EF4-FFF2-40B4-BE49-F238E27FC236}">
                  <a16:creationId xmlns:a16="http://schemas.microsoft.com/office/drawing/2014/main" id="{304ADEC4-2BEE-F0CB-273A-7E519B39FA5B}"/>
                </a:ext>
              </a:extLst>
            </p:cNvPr>
            <p:cNvGrpSpPr/>
            <p:nvPr/>
          </p:nvGrpSpPr>
          <p:grpSpPr>
            <a:xfrm>
              <a:off x="311494" y="422031"/>
              <a:ext cx="2352662" cy="813917"/>
              <a:chOff x="311494" y="422031"/>
              <a:chExt cx="2515144" cy="813917"/>
            </a:xfrm>
            <a:solidFill>
              <a:schemeClr val="tx2">
                <a:lumMod val="75000"/>
                <a:lumOff val="25000"/>
              </a:schemeClr>
            </a:solidFill>
          </p:grpSpPr>
          <p:grpSp>
            <p:nvGrpSpPr>
              <p:cNvPr id="163" name="Group 162">
                <a:extLst>
                  <a:ext uri="{FF2B5EF4-FFF2-40B4-BE49-F238E27FC236}">
                    <a16:creationId xmlns:a16="http://schemas.microsoft.com/office/drawing/2014/main" id="{9CDC6DF0-EAC0-D3EA-E7DB-40BC4405850F}"/>
                  </a:ext>
                </a:extLst>
              </p:cNvPr>
              <p:cNvGrpSpPr/>
              <p:nvPr/>
            </p:nvGrpSpPr>
            <p:grpSpPr>
              <a:xfrm>
                <a:off x="311494" y="422031"/>
                <a:ext cx="2515144" cy="813917"/>
                <a:chOff x="311493" y="422031"/>
                <a:chExt cx="2672866" cy="813917"/>
              </a:xfrm>
              <a:grpFill/>
            </p:grpSpPr>
            <p:sp>
              <p:nvSpPr>
                <p:cNvPr id="167" name="Rounded Rectangle 166">
                  <a:extLst>
                    <a:ext uri="{FF2B5EF4-FFF2-40B4-BE49-F238E27FC236}">
                      <a16:creationId xmlns:a16="http://schemas.microsoft.com/office/drawing/2014/main" id="{C53628D5-443C-441D-D50A-24007B339268}"/>
                    </a:ext>
                  </a:extLst>
                </p:cNvPr>
                <p:cNvSpPr/>
                <p:nvPr/>
              </p:nvSpPr>
              <p:spPr>
                <a:xfrm>
                  <a:off x="311493" y="422031"/>
                  <a:ext cx="2672866" cy="813917"/>
                </a:xfrm>
                <a:prstGeom prst="roundRect">
                  <a:avLst>
                    <a:gd name="adj" fmla="val 46297"/>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166" name="Rectangle 165">
                  <a:extLst>
                    <a:ext uri="{FF2B5EF4-FFF2-40B4-BE49-F238E27FC236}">
                      <a16:creationId xmlns:a16="http://schemas.microsoft.com/office/drawing/2014/main" id="{ABA5B7E8-68EE-DC2E-2E1C-DA73FFAFFBE1}"/>
                    </a:ext>
                  </a:extLst>
                </p:cNvPr>
                <p:cNvSpPr/>
                <p:nvPr/>
              </p:nvSpPr>
              <p:spPr>
                <a:xfrm>
                  <a:off x="2362415" y="422031"/>
                  <a:ext cx="621939" cy="813916"/>
                </a:xfrm>
                <a:prstGeom prst="rect">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grpSp>
          <p:sp>
            <p:nvSpPr>
              <p:cNvPr id="164" name="TextBox 163">
                <a:extLst>
                  <a:ext uri="{FF2B5EF4-FFF2-40B4-BE49-F238E27FC236}">
                    <a16:creationId xmlns:a16="http://schemas.microsoft.com/office/drawing/2014/main" id="{227DEBDE-1308-F158-B92C-9F56652387A8}"/>
                  </a:ext>
                </a:extLst>
              </p:cNvPr>
              <p:cNvSpPr txBox="1"/>
              <p:nvPr/>
            </p:nvSpPr>
            <p:spPr>
              <a:xfrm>
                <a:off x="311496" y="569626"/>
                <a:ext cx="2515142" cy="537263"/>
              </a:xfrm>
              <a:prstGeom prst="rect">
                <a:avLst/>
              </a:prstGeom>
              <a:noFill/>
            </p:spPr>
            <p:txBody>
              <a:bodyPr wrap="square" rtlCol="0">
                <a:spAutoFit/>
              </a:bodyPr>
              <a:lstStyle/>
              <a:p>
                <a:pPr algn="ctr"/>
                <a:r>
                  <a:rPr lang="en-US" sz="2000" dirty="0">
                    <a:solidFill>
                      <a:schemeClr val="bg1"/>
                    </a:solidFill>
                    <a:latin typeface="Bree Serif" panose="02000503040000020004" pitchFamily="2" charset="77"/>
                  </a:rPr>
                  <a:t>Dispose</a:t>
                </a:r>
              </a:p>
            </p:txBody>
          </p:sp>
        </p:grpSp>
      </p:grpSp>
      <p:grpSp>
        <p:nvGrpSpPr>
          <p:cNvPr id="169" name="Group 168">
            <a:extLst>
              <a:ext uri="{FF2B5EF4-FFF2-40B4-BE49-F238E27FC236}">
                <a16:creationId xmlns:a16="http://schemas.microsoft.com/office/drawing/2014/main" id="{19B58F9B-42C1-453A-E921-F5576B56170E}"/>
              </a:ext>
            </a:extLst>
          </p:cNvPr>
          <p:cNvGrpSpPr/>
          <p:nvPr/>
        </p:nvGrpSpPr>
        <p:grpSpPr>
          <a:xfrm>
            <a:off x="6023418" y="3751838"/>
            <a:ext cx="2569402" cy="2360984"/>
            <a:chOff x="311489" y="422031"/>
            <a:chExt cx="2352668" cy="2854569"/>
          </a:xfrm>
        </p:grpSpPr>
        <p:sp>
          <p:nvSpPr>
            <p:cNvPr id="170" name="Rectangle 169">
              <a:extLst>
                <a:ext uri="{FF2B5EF4-FFF2-40B4-BE49-F238E27FC236}">
                  <a16:creationId xmlns:a16="http://schemas.microsoft.com/office/drawing/2014/main" id="{9F20166B-CFAE-C8A8-7459-71EBD3ED153A}"/>
                </a:ext>
              </a:extLst>
            </p:cNvPr>
            <p:cNvSpPr/>
            <p:nvPr/>
          </p:nvSpPr>
          <p:spPr>
            <a:xfrm>
              <a:off x="311496" y="1235947"/>
              <a:ext cx="2352657" cy="2040653"/>
            </a:xfrm>
            <a:prstGeom prst="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144000" tIns="72000" rIns="144000" bIns="72000" rtlCol="0" anchor="t" anchorCtr="0"/>
            <a:lstStyle/>
            <a:p>
              <a:r>
                <a:rPr lang="en-GB" sz="1100" dirty="0">
                  <a:solidFill>
                    <a:schemeClr val="tx2"/>
                  </a:solidFill>
                </a:rPr>
                <a:t>All bases have a plastic container ‘expired medication’ – please place inside the container which is stored inside the safe with Schedule 2 drugs.</a:t>
              </a:r>
            </a:p>
            <a:p>
              <a:endParaRPr lang="en-GB" sz="1100" dirty="0">
                <a:solidFill>
                  <a:schemeClr val="tx2"/>
                </a:solidFill>
              </a:endParaRPr>
            </a:p>
            <a:p>
              <a:r>
                <a:rPr lang="en-GB" sz="1100" dirty="0">
                  <a:solidFill>
                    <a:schemeClr val="tx1"/>
                  </a:solidFill>
                </a:rPr>
                <a:t>Complete a learning event </a:t>
              </a:r>
            </a:p>
            <a:p>
              <a:r>
                <a:rPr lang="en-GB" sz="1100" dirty="0">
                  <a:solidFill>
                    <a:schemeClr val="tx1"/>
                  </a:solidFill>
                </a:rPr>
                <a:t>Witness the CD Register Book update</a:t>
              </a:r>
            </a:p>
            <a:p>
              <a:endParaRPr lang="en-US" sz="1100" dirty="0">
                <a:solidFill>
                  <a:schemeClr val="tx2"/>
                </a:solidFill>
              </a:endParaRPr>
            </a:p>
          </p:txBody>
        </p:sp>
        <p:sp>
          <p:nvSpPr>
            <p:cNvPr id="171" name="Rectangle 170">
              <a:extLst>
                <a:ext uri="{FF2B5EF4-FFF2-40B4-BE49-F238E27FC236}">
                  <a16:creationId xmlns:a16="http://schemas.microsoft.com/office/drawing/2014/main" id="{D83C72F0-0B6F-4DF4-C471-7552825250F0}"/>
                </a:ext>
              </a:extLst>
            </p:cNvPr>
            <p:cNvSpPr/>
            <p:nvPr/>
          </p:nvSpPr>
          <p:spPr>
            <a:xfrm>
              <a:off x="311489" y="791155"/>
              <a:ext cx="1805230" cy="444792"/>
            </a:xfrm>
            <a:prstGeom prst="rect">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a:p>
          </p:txBody>
        </p:sp>
        <p:grpSp>
          <p:nvGrpSpPr>
            <p:cNvPr id="172" name="Group 171">
              <a:extLst>
                <a:ext uri="{FF2B5EF4-FFF2-40B4-BE49-F238E27FC236}">
                  <a16:creationId xmlns:a16="http://schemas.microsoft.com/office/drawing/2014/main" id="{E39F3891-876D-FC41-51CB-2F6538A37258}"/>
                </a:ext>
              </a:extLst>
            </p:cNvPr>
            <p:cNvGrpSpPr/>
            <p:nvPr/>
          </p:nvGrpSpPr>
          <p:grpSpPr>
            <a:xfrm>
              <a:off x="311494" y="422031"/>
              <a:ext cx="2352663" cy="813916"/>
              <a:chOff x="311494" y="422031"/>
              <a:chExt cx="2515145" cy="813916"/>
            </a:xfrm>
            <a:solidFill>
              <a:schemeClr val="tx2">
                <a:lumMod val="75000"/>
                <a:lumOff val="25000"/>
              </a:schemeClr>
            </a:solidFill>
          </p:grpSpPr>
          <p:grpSp>
            <p:nvGrpSpPr>
              <p:cNvPr id="173" name="Group 172">
                <a:extLst>
                  <a:ext uri="{FF2B5EF4-FFF2-40B4-BE49-F238E27FC236}">
                    <a16:creationId xmlns:a16="http://schemas.microsoft.com/office/drawing/2014/main" id="{09945D53-7C4E-02CD-647E-312B32F426B6}"/>
                  </a:ext>
                </a:extLst>
              </p:cNvPr>
              <p:cNvGrpSpPr/>
              <p:nvPr/>
            </p:nvGrpSpPr>
            <p:grpSpPr>
              <a:xfrm>
                <a:off x="311494" y="422031"/>
                <a:ext cx="2515145" cy="813916"/>
                <a:chOff x="311493" y="422031"/>
                <a:chExt cx="2672867" cy="813916"/>
              </a:xfrm>
              <a:grpFill/>
            </p:grpSpPr>
            <p:sp>
              <p:nvSpPr>
                <p:cNvPr id="177" name="Rounded Rectangle 176">
                  <a:extLst>
                    <a:ext uri="{FF2B5EF4-FFF2-40B4-BE49-F238E27FC236}">
                      <a16:creationId xmlns:a16="http://schemas.microsoft.com/office/drawing/2014/main" id="{B559EB4E-4FD4-CF9F-D0FB-5E60E5C441D9}"/>
                    </a:ext>
                  </a:extLst>
                </p:cNvPr>
                <p:cNvSpPr/>
                <p:nvPr/>
              </p:nvSpPr>
              <p:spPr>
                <a:xfrm>
                  <a:off x="311493" y="422031"/>
                  <a:ext cx="2672867" cy="813916"/>
                </a:xfrm>
                <a:prstGeom prst="roundRect">
                  <a:avLst>
                    <a:gd name="adj" fmla="val 46297"/>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176" name="Rectangle 175">
                  <a:extLst>
                    <a:ext uri="{FF2B5EF4-FFF2-40B4-BE49-F238E27FC236}">
                      <a16:creationId xmlns:a16="http://schemas.microsoft.com/office/drawing/2014/main" id="{0F31397B-FB40-34A7-892D-EC638694F332}"/>
                    </a:ext>
                  </a:extLst>
                </p:cNvPr>
                <p:cNvSpPr/>
                <p:nvPr/>
              </p:nvSpPr>
              <p:spPr>
                <a:xfrm>
                  <a:off x="2362415" y="422031"/>
                  <a:ext cx="621939" cy="813916"/>
                </a:xfrm>
                <a:prstGeom prst="rect">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grpSp>
          <p:sp>
            <p:nvSpPr>
              <p:cNvPr id="174" name="TextBox 173">
                <a:extLst>
                  <a:ext uri="{FF2B5EF4-FFF2-40B4-BE49-F238E27FC236}">
                    <a16:creationId xmlns:a16="http://schemas.microsoft.com/office/drawing/2014/main" id="{C1E4592D-B075-98F0-566C-618295EA5480}"/>
                  </a:ext>
                </a:extLst>
              </p:cNvPr>
              <p:cNvSpPr txBox="1"/>
              <p:nvPr/>
            </p:nvSpPr>
            <p:spPr>
              <a:xfrm>
                <a:off x="311495" y="569626"/>
                <a:ext cx="2515142" cy="537264"/>
              </a:xfrm>
              <a:prstGeom prst="rect">
                <a:avLst/>
              </a:prstGeom>
              <a:noFill/>
            </p:spPr>
            <p:txBody>
              <a:bodyPr wrap="square" rtlCol="0">
                <a:spAutoFit/>
              </a:bodyPr>
              <a:lstStyle/>
              <a:p>
                <a:pPr algn="ctr"/>
                <a:r>
                  <a:rPr lang="en-US" sz="2000" dirty="0">
                    <a:solidFill>
                      <a:schemeClr val="bg1"/>
                    </a:solidFill>
                    <a:latin typeface="Bree Serif" panose="02000503040000020004" pitchFamily="2" charset="77"/>
                  </a:rPr>
                  <a:t>Store</a:t>
                </a:r>
              </a:p>
            </p:txBody>
          </p:sp>
        </p:grpSp>
      </p:grpSp>
      <p:sp>
        <p:nvSpPr>
          <p:cNvPr id="2" name="TextBox 1">
            <a:extLst>
              <a:ext uri="{FF2B5EF4-FFF2-40B4-BE49-F238E27FC236}">
                <a16:creationId xmlns:a16="http://schemas.microsoft.com/office/drawing/2014/main" id="{736E24EE-F3BB-8E62-61B9-67157BC4ABD6}"/>
              </a:ext>
            </a:extLst>
          </p:cNvPr>
          <p:cNvSpPr txBox="1"/>
          <p:nvPr/>
        </p:nvSpPr>
        <p:spPr>
          <a:xfrm>
            <a:off x="461765" y="6065"/>
            <a:ext cx="8088880" cy="378565"/>
          </a:xfrm>
          <a:prstGeom prst="rect">
            <a:avLst/>
          </a:prstGeom>
          <a:noFill/>
        </p:spPr>
        <p:txBody>
          <a:bodyPr wrap="square" rtlCol="0">
            <a:spAutoFit/>
          </a:bodyPr>
          <a:lstStyle/>
          <a:p>
            <a:pPr>
              <a:lnSpc>
                <a:spcPct val="107000"/>
              </a:lnSpc>
              <a:spcBef>
                <a:spcPts val="800"/>
              </a:spcBef>
              <a:spcAft>
                <a:spcPts val="400"/>
              </a:spcAft>
            </a:pPr>
            <a:r>
              <a:rPr lang="en-GB" sz="1800" b="1" kern="100" dirty="0">
                <a:solidFill>
                  <a:srgbClr val="0F4761"/>
                </a:solidFill>
                <a:effectLst/>
                <a:latin typeface="Aptos Display" panose="020B0004020202020204" pitchFamily="34" charset="0"/>
                <a:ea typeface="Times New Roman" panose="02020603050405020304" pitchFamily="18" charset="0"/>
                <a:cs typeface="Times New Roman" panose="02020603050405020304" pitchFamily="18" charset="0"/>
              </a:rPr>
              <a:t>SOP – Breakages of Controlled Drugs Vials </a:t>
            </a:r>
          </a:p>
        </p:txBody>
      </p:sp>
      <p:sp>
        <p:nvSpPr>
          <p:cNvPr id="3" name="TextBox 2">
            <a:extLst>
              <a:ext uri="{FF2B5EF4-FFF2-40B4-BE49-F238E27FC236}">
                <a16:creationId xmlns:a16="http://schemas.microsoft.com/office/drawing/2014/main" id="{759975FD-5C55-EE09-0A47-AFB1ADDC19A5}"/>
              </a:ext>
            </a:extLst>
          </p:cNvPr>
          <p:cNvSpPr txBox="1"/>
          <p:nvPr/>
        </p:nvSpPr>
        <p:spPr>
          <a:xfrm>
            <a:off x="210312" y="311713"/>
            <a:ext cx="8714232" cy="461665"/>
          </a:xfrm>
          <a:prstGeom prst="rect">
            <a:avLst/>
          </a:prstGeom>
          <a:noFill/>
        </p:spPr>
        <p:txBody>
          <a:bodyPr wrap="square" rtlCol="0">
            <a:spAutoFit/>
          </a:bodyPr>
          <a:lstStyle/>
          <a:p>
            <a:r>
              <a:rPr lang="en-GB" sz="1200" dirty="0">
                <a:effectLst/>
                <a:latin typeface="Aptos" panose="020B0004020202020204" pitchFamily="34" charset="0"/>
                <a:ea typeface="Aptos" panose="020B0004020202020204" pitchFamily="34" charset="0"/>
                <a:cs typeface="Times New Roman" panose="02020603050405020304" pitchFamily="18" charset="0"/>
              </a:rPr>
              <a:t>It is a legal requirement for Brisdoc to safely store, record, transport and account for Controlled Drugs (CDs) and for Best Practice Brisdoc adopts the same schedule 2 principles for managing schedule 3, 4 and 5’s. </a:t>
            </a:r>
            <a:endParaRPr lang="en-GB" sz="1200" dirty="0"/>
          </a:p>
        </p:txBody>
      </p:sp>
      <p:sp>
        <p:nvSpPr>
          <p:cNvPr id="16" name="Arrow: Down 15">
            <a:extLst>
              <a:ext uri="{FF2B5EF4-FFF2-40B4-BE49-F238E27FC236}">
                <a16:creationId xmlns:a16="http://schemas.microsoft.com/office/drawing/2014/main" id="{F9315D3D-8291-75BC-2F6C-7C1C8B8DC823}"/>
              </a:ext>
            </a:extLst>
          </p:cNvPr>
          <p:cNvSpPr/>
          <p:nvPr/>
        </p:nvSpPr>
        <p:spPr>
          <a:xfrm>
            <a:off x="1315375" y="2791198"/>
            <a:ext cx="617247" cy="981577"/>
          </a:xfrm>
          <a:prstGeom prst="downArrow">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TextBox 20">
            <a:extLst>
              <a:ext uri="{FF2B5EF4-FFF2-40B4-BE49-F238E27FC236}">
                <a16:creationId xmlns:a16="http://schemas.microsoft.com/office/drawing/2014/main" id="{C3578BCD-1307-20BF-D7B6-AB9E94B3A467}"/>
              </a:ext>
            </a:extLst>
          </p:cNvPr>
          <p:cNvSpPr txBox="1"/>
          <p:nvPr/>
        </p:nvSpPr>
        <p:spPr>
          <a:xfrm>
            <a:off x="1457684" y="3146576"/>
            <a:ext cx="269343" cy="369332"/>
          </a:xfrm>
          <a:prstGeom prst="rect">
            <a:avLst/>
          </a:prstGeom>
          <a:noFill/>
        </p:spPr>
        <p:txBody>
          <a:bodyPr wrap="square" rtlCol="0">
            <a:spAutoFit/>
          </a:bodyPr>
          <a:lstStyle/>
          <a:p>
            <a:r>
              <a:rPr lang="en-GB" dirty="0"/>
              <a:t>1</a:t>
            </a:r>
          </a:p>
        </p:txBody>
      </p:sp>
      <p:sp>
        <p:nvSpPr>
          <p:cNvPr id="23" name="Arrow: Down 22">
            <a:extLst>
              <a:ext uri="{FF2B5EF4-FFF2-40B4-BE49-F238E27FC236}">
                <a16:creationId xmlns:a16="http://schemas.microsoft.com/office/drawing/2014/main" id="{C7954ADA-7DB4-6CCA-1366-0689E6A45E61}"/>
              </a:ext>
            </a:extLst>
          </p:cNvPr>
          <p:cNvSpPr/>
          <p:nvPr/>
        </p:nvSpPr>
        <p:spPr>
          <a:xfrm>
            <a:off x="4324502" y="2768178"/>
            <a:ext cx="617247" cy="981577"/>
          </a:xfrm>
          <a:prstGeom prst="downArrow">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Arrow: Down 23">
            <a:extLst>
              <a:ext uri="{FF2B5EF4-FFF2-40B4-BE49-F238E27FC236}">
                <a16:creationId xmlns:a16="http://schemas.microsoft.com/office/drawing/2014/main" id="{BAE5C66D-B01A-1CF8-C286-1B1B3D2C8CC3}"/>
              </a:ext>
            </a:extLst>
          </p:cNvPr>
          <p:cNvSpPr/>
          <p:nvPr/>
        </p:nvSpPr>
        <p:spPr>
          <a:xfrm>
            <a:off x="7028081" y="2752794"/>
            <a:ext cx="617247" cy="996961"/>
          </a:xfrm>
          <a:prstGeom prst="downArrow">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TextBox 24">
            <a:extLst>
              <a:ext uri="{FF2B5EF4-FFF2-40B4-BE49-F238E27FC236}">
                <a16:creationId xmlns:a16="http://schemas.microsoft.com/office/drawing/2014/main" id="{42579ADD-4C45-FA7B-D9D3-E002583478E9}"/>
              </a:ext>
            </a:extLst>
          </p:cNvPr>
          <p:cNvSpPr txBox="1"/>
          <p:nvPr/>
        </p:nvSpPr>
        <p:spPr>
          <a:xfrm>
            <a:off x="4467192" y="3141810"/>
            <a:ext cx="322684" cy="369332"/>
          </a:xfrm>
          <a:prstGeom prst="rect">
            <a:avLst/>
          </a:prstGeom>
          <a:noFill/>
        </p:spPr>
        <p:txBody>
          <a:bodyPr wrap="square" rtlCol="0">
            <a:spAutoFit/>
          </a:bodyPr>
          <a:lstStyle/>
          <a:p>
            <a:r>
              <a:rPr lang="en-GB" dirty="0"/>
              <a:t>2</a:t>
            </a:r>
          </a:p>
        </p:txBody>
      </p:sp>
      <p:sp>
        <p:nvSpPr>
          <p:cNvPr id="26" name="TextBox 25">
            <a:extLst>
              <a:ext uri="{FF2B5EF4-FFF2-40B4-BE49-F238E27FC236}">
                <a16:creationId xmlns:a16="http://schemas.microsoft.com/office/drawing/2014/main" id="{47B1CEDA-1B7D-1BA1-C0B0-4FF2AE740B39}"/>
              </a:ext>
            </a:extLst>
          </p:cNvPr>
          <p:cNvSpPr txBox="1"/>
          <p:nvPr/>
        </p:nvSpPr>
        <p:spPr>
          <a:xfrm>
            <a:off x="7165099" y="3161490"/>
            <a:ext cx="337060" cy="369332"/>
          </a:xfrm>
          <a:prstGeom prst="rect">
            <a:avLst/>
          </a:prstGeom>
          <a:noFill/>
        </p:spPr>
        <p:txBody>
          <a:bodyPr wrap="square" rtlCol="0">
            <a:spAutoFit/>
          </a:bodyPr>
          <a:lstStyle/>
          <a:p>
            <a:r>
              <a:rPr lang="en-GB" dirty="0"/>
              <a:t>3</a:t>
            </a:r>
          </a:p>
        </p:txBody>
      </p:sp>
      <p:sp>
        <p:nvSpPr>
          <p:cNvPr id="30" name="TextBox 29">
            <a:extLst>
              <a:ext uri="{FF2B5EF4-FFF2-40B4-BE49-F238E27FC236}">
                <a16:creationId xmlns:a16="http://schemas.microsoft.com/office/drawing/2014/main" id="{B131850D-B60E-F916-8515-3CED6FDA42C8}"/>
              </a:ext>
            </a:extLst>
          </p:cNvPr>
          <p:cNvSpPr txBox="1"/>
          <p:nvPr/>
        </p:nvSpPr>
        <p:spPr>
          <a:xfrm>
            <a:off x="730957" y="4520270"/>
            <a:ext cx="2506019" cy="1615827"/>
          </a:xfrm>
          <a:prstGeom prst="rect">
            <a:avLst/>
          </a:prstGeom>
          <a:noFill/>
        </p:spPr>
        <p:txBody>
          <a:bodyPr wrap="square" rtlCol="0">
            <a:spAutoFit/>
          </a:bodyPr>
          <a:lstStyle/>
          <a:p>
            <a:r>
              <a:rPr lang="en-GB" sz="1100" dirty="0"/>
              <a:t>All bases contain Denaturing Kits of 100mls – please follow the instructions on the kit and denature the vial and medication.  Label the kit and place inside the locked medication cupboard</a:t>
            </a:r>
          </a:p>
          <a:p>
            <a:endParaRPr lang="en-GB" sz="1100" dirty="0"/>
          </a:p>
          <a:p>
            <a:r>
              <a:rPr lang="en-GB" sz="1100" dirty="0"/>
              <a:t>Complete a learning event </a:t>
            </a:r>
          </a:p>
          <a:p>
            <a:r>
              <a:rPr lang="en-GB" sz="1100" dirty="0"/>
              <a:t>Witness the CD Register Book update</a:t>
            </a:r>
          </a:p>
        </p:txBody>
      </p:sp>
    </p:spTree>
    <p:extLst>
      <p:ext uri="{BB962C8B-B14F-4D97-AF65-F5344CB8AC3E}">
        <p14:creationId xmlns:p14="http://schemas.microsoft.com/office/powerpoint/2010/main" val="31261037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6" name="Group 85">
            <a:extLst>
              <a:ext uri="{FF2B5EF4-FFF2-40B4-BE49-F238E27FC236}">
                <a16:creationId xmlns:a16="http://schemas.microsoft.com/office/drawing/2014/main" id="{EEE705E3-1604-2F37-338E-4C48018B60AE}"/>
              </a:ext>
            </a:extLst>
          </p:cNvPr>
          <p:cNvGrpSpPr/>
          <p:nvPr/>
        </p:nvGrpSpPr>
        <p:grpSpPr>
          <a:xfrm>
            <a:off x="725364" y="773378"/>
            <a:ext cx="7015452" cy="2827892"/>
            <a:chOff x="311489" y="422028"/>
            <a:chExt cx="2363591" cy="8838695"/>
          </a:xfrm>
        </p:grpSpPr>
        <p:sp>
          <p:nvSpPr>
            <p:cNvPr id="51" name="Rectangle 50">
              <a:extLst>
                <a:ext uri="{FF2B5EF4-FFF2-40B4-BE49-F238E27FC236}">
                  <a16:creationId xmlns:a16="http://schemas.microsoft.com/office/drawing/2014/main" id="{0BB19F9A-48D5-07C8-8025-06EA24674306}"/>
                </a:ext>
              </a:extLst>
            </p:cNvPr>
            <p:cNvSpPr/>
            <p:nvPr/>
          </p:nvSpPr>
          <p:spPr>
            <a:xfrm>
              <a:off x="322423" y="1637076"/>
              <a:ext cx="2352657" cy="7623647"/>
            </a:xfrm>
            <a:prstGeom prst="rect">
              <a:avLst/>
            </a:prstGeom>
            <a:solidFill>
              <a:srgbClr val="D2E3F3"/>
            </a:solidFill>
            <a:ln>
              <a:noFill/>
            </a:ln>
          </p:spPr>
          <p:style>
            <a:lnRef idx="2">
              <a:schemeClr val="accent1">
                <a:shade val="15000"/>
              </a:schemeClr>
            </a:lnRef>
            <a:fillRef idx="1">
              <a:schemeClr val="accent1"/>
            </a:fillRef>
            <a:effectRef idx="0">
              <a:schemeClr val="accent1"/>
            </a:effectRef>
            <a:fontRef idx="minor">
              <a:schemeClr val="lt1"/>
            </a:fontRef>
          </p:style>
          <p:txBody>
            <a:bodyPr lIns="144000" tIns="72000" rIns="144000" bIns="72000" rtlCol="0" anchor="t" anchorCtr="0"/>
            <a:lstStyle/>
            <a:p>
              <a:pPr lvl="0"/>
              <a:r>
                <a:rPr lang="en-GB" sz="1100" dirty="0">
                  <a:solidFill>
                    <a:schemeClr val="tx2"/>
                  </a:solidFill>
                </a:rPr>
                <a:t>Prescriptions are securely stored at base and need to be logged against the script number in the folder</a:t>
              </a:r>
            </a:p>
            <a:p>
              <a:pPr lvl="0"/>
              <a:r>
                <a:rPr lang="en-GB" sz="1100" dirty="0">
                  <a:solidFill>
                    <a:schemeClr val="tx2"/>
                  </a:solidFill>
                </a:rPr>
                <a:t>The prescription must contain:</a:t>
              </a:r>
            </a:p>
            <a:p>
              <a:pPr lvl="0"/>
              <a:r>
                <a:rPr lang="en-GB" sz="1100" dirty="0">
                  <a:solidFill>
                    <a:schemeClr val="tx2"/>
                  </a:solidFill>
                </a:rPr>
                <a:t>	Patient’s full name, address, NHS number (if available), age (if appropriate), date of birth</a:t>
              </a:r>
            </a:p>
            <a:p>
              <a:pPr lvl="0"/>
              <a:r>
                <a:rPr lang="en-GB" sz="1100" dirty="0">
                  <a:solidFill>
                    <a:schemeClr val="tx2"/>
                  </a:solidFill>
                </a:rPr>
                <a:t>	The name and form of drug (even if one form exists)</a:t>
              </a:r>
            </a:p>
            <a:p>
              <a:pPr lvl="0"/>
              <a:r>
                <a:rPr lang="en-GB" sz="1100" dirty="0">
                  <a:solidFill>
                    <a:schemeClr val="tx2"/>
                  </a:solidFill>
                </a:rPr>
                <a:t>	The strength of preparation</a:t>
              </a:r>
            </a:p>
            <a:p>
              <a:pPr lvl="0"/>
              <a:r>
                <a:rPr lang="en-GB" sz="1100" dirty="0">
                  <a:solidFill>
                    <a:schemeClr val="tx2"/>
                  </a:solidFill>
                </a:rPr>
                <a:t>	The frequency and number to be taken (dose)</a:t>
              </a:r>
            </a:p>
            <a:p>
              <a:pPr lvl="0"/>
              <a:r>
                <a:rPr lang="en-GB" sz="1100" dirty="0">
                  <a:solidFill>
                    <a:schemeClr val="tx2"/>
                  </a:solidFill>
                </a:rPr>
                <a:t>	The total quantity of the preparation or the number of dose units to be supplied in words and figures</a:t>
              </a:r>
            </a:p>
            <a:p>
              <a:pPr lvl="0"/>
              <a:r>
                <a:rPr lang="en-GB" sz="1100" dirty="0">
                  <a:solidFill>
                    <a:schemeClr val="tx2"/>
                  </a:solidFill>
                </a:rPr>
                <a:t>	A start date</a:t>
              </a:r>
            </a:p>
            <a:p>
              <a:pPr lvl="0"/>
              <a:r>
                <a:rPr lang="en-GB" sz="1100" dirty="0">
                  <a:solidFill>
                    <a:schemeClr val="tx2"/>
                  </a:solidFill>
                </a:rPr>
                <a:t>	Signed by prescriber and dated</a:t>
              </a:r>
            </a:p>
            <a:p>
              <a:pPr lvl="0"/>
              <a:r>
                <a:rPr lang="en-GB" sz="1100" dirty="0">
                  <a:solidFill>
                    <a:schemeClr val="tx2"/>
                  </a:solidFill>
                </a:rPr>
                <a:t>	Professional registration</a:t>
              </a:r>
            </a:p>
            <a:p>
              <a:pPr lvl="0"/>
              <a:r>
                <a:rPr lang="en-GB" sz="1100" dirty="0">
                  <a:solidFill>
                    <a:schemeClr val="tx2"/>
                  </a:solidFill>
                </a:rPr>
                <a:t>Prescriptions are given to the patient.  Please cross any remaining space on script to reduce fraud, Record against </a:t>
              </a:r>
              <a:r>
                <a:rPr lang="en-GB" sz="1100" dirty="0" err="1">
                  <a:solidFill>
                    <a:schemeClr val="tx2"/>
                  </a:solidFill>
                </a:rPr>
                <a:t>Adastra</a:t>
              </a:r>
              <a:r>
                <a:rPr lang="en-GB" sz="1100" dirty="0">
                  <a:solidFill>
                    <a:schemeClr val="tx2"/>
                  </a:solidFill>
                </a:rPr>
                <a:t>.  It is not possible to issue repeat prescriptions in IUC.  Consider prescribing minimum amounts within IUC except specific courses of medication  </a:t>
              </a:r>
            </a:p>
            <a:p>
              <a:pPr lvl="0"/>
              <a:endParaRPr lang="en-GB" sz="1100" dirty="0">
                <a:solidFill>
                  <a:schemeClr val="tx2"/>
                </a:solidFill>
              </a:endParaRPr>
            </a:p>
            <a:p>
              <a:pPr lvl="0"/>
              <a:endParaRPr lang="en-GB" sz="1100" dirty="0">
                <a:solidFill>
                  <a:schemeClr val="tx2"/>
                </a:solidFill>
              </a:endParaRPr>
            </a:p>
            <a:p>
              <a:pPr lvl="0"/>
              <a:endParaRPr lang="en-GB" sz="1100" dirty="0">
                <a:solidFill>
                  <a:schemeClr val="tx2"/>
                </a:solidFill>
              </a:endParaRPr>
            </a:p>
          </p:txBody>
        </p:sp>
        <p:sp>
          <p:nvSpPr>
            <p:cNvPr id="52" name="Rectangle 51">
              <a:extLst>
                <a:ext uri="{FF2B5EF4-FFF2-40B4-BE49-F238E27FC236}">
                  <a16:creationId xmlns:a16="http://schemas.microsoft.com/office/drawing/2014/main" id="{4DE58263-72F1-42C7-B8D1-548818830700}"/>
                </a:ext>
              </a:extLst>
            </p:cNvPr>
            <p:cNvSpPr/>
            <p:nvPr/>
          </p:nvSpPr>
          <p:spPr>
            <a:xfrm>
              <a:off x="311489" y="791155"/>
              <a:ext cx="1805230" cy="444792"/>
            </a:xfrm>
            <a:prstGeom prst="rect">
              <a:avLst/>
            </a:prstGeom>
            <a:solidFill>
              <a:schemeClr val="tx2">
                <a:lumMod val="75000"/>
                <a:lumOff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a:p>
          </p:txBody>
        </p:sp>
        <p:grpSp>
          <p:nvGrpSpPr>
            <p:cNvPr id="29" name="Group 28">
              <a:extLst>
                <a:ext uri="{FF2B5EF4-FFF2-40B4-BE49-F238E27FC236}">
                  <a16:creationId xmlns:a16="http://schemas.microsoft.com/office/drawing/2014/main" id="{6EF55438-BF08-9156-D6DC-5342C4141681}"/>
                </a:ext>
              </a:extLst>
            </p:cNvPr>
            <p:cNvGrpSpPr/>
            <p:nvPr/>
          </p:nvGrpSpPr>
          <p:grpSpPr>
            <a:xfrm>
              <a:off x="311494" y="422028"/>
              <a:ext cx="2352662" cy="1298370"/>
              <a:chOff x="311494" y="422028"/>
              <a:chExt cx="2515144" cy="1298370"/>
            </a:xfrm>
            <a:solidFill>
              <a:schemeClr val="tx2">
                <a:lumMod val="75000"/>
                <a:lumOff val="25000"/>
              </a:schemeClr>
            </a:solidFill>
          </p:grpSpPr>
          <p:grpSp>
            <p:nvGrpSpPr>
              <p:cNvPr id="11" name="Group 10">
                <a:extLst>
                  <a:ext uri="{FF2B5EF4-FFF2-40B4-BE49-F238E27FC236}">
                    <a16:creationId xmlns:a16="http://schemas.microsoft.com/office/drawing/2014/main" id="{4C614A07-7F52-84BE-262B-303AB6E6005F}"/>
                  </a:ext>
                </a:extLst>
              </p:cNvPr>
              <p:cNvGrpSpPr/>
              <p:nvPr/>
            </p:nvGrpSpPr>
            <p:grpSpPr>
              <a:xfrm>
                <a:off x="311494" y="422028"/>
                <a:ext cx="2515144" cy="1298367"/>
                <a:chOff x="311493" y="422028"/>
                <a:chExt cx="2672866" cy="1298367"/>
              </a:xfrm>
              <a:grpFill/>
            </p:grpSpPr>
            <p:sp>
              <p:nvSpPr>
                <p:cNvPr id="4" name="Rounded Rectangle 3">
                  <a:extLst>
                    <a:ext uri="{FF2B5EF4-FFF2-40B4-BE49-F238E27FC236}">
                      <a16:creationId xmlns:a16="http://schemas.microsoft.com/office/drawing/2014/main" id="{1BB84713-F9A4-CA81-996C-EAFE3E960E63}"/>
                    </a:ext>
                  </a:extLst>
                </p:cNvPr>
                <p:cNvSpPr/>
                <p:nvPr/>
              </p:nvSpPr>
              <p:spPr>
                <a:xfrm>
                  <a:off x="311493" y="422028"/>
                  <a:ext cx="2672866" cy="1298367"/>
                </a:xfrm>
                <a:prstGeom prst="roundRect">
                  <a:avLst>
                    <a:gd name="adj" fmla="val 46297"/>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10" name="Rectangle 9">
                  <a:extLst>
                    <a:ext uri="{FF2B5EF4-FFF2-40B4-BE49-F238E27FC236}">
                      <a16:creationId xmlns:a16="http://schemas.microsoft.com/office/drawing/2014/main" id="{5130724C-1F19-8AF5-A1F3-83FB186876CB}"/>
                    </a:ext>
                  </a:extLst>
                </p:cNvPr>
                <p:cNvSpPr/>
                <p:nvPr/>
              </p:nvSpPr>
              <p:spPr>
                <a:xfrm>
                  <a:off x="2362415" y="422031"/>
                  <a:ext cx="621939" cy="813916"/>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grpSp>
          <p:sp>
            <p:nvSpPr>
              <p:cNvPr id="28" name="TextBox 27">
                <a:extLst>
                  <a:ext uri="{FF2B5EF4-FFF2-40B4-BE49-F238E27FC236}">
                    <a16:creationId xmlns:a16="http://schemas.microsoft.com/office/drawing/2014/main" id="{E485DDC7-2755-0C13-E658-EA4D3269041D}"/>
                  </a:ext>
                </a:extLst>
              </p:cNvPr>
              <p:cNvSpPr txBox="1"/>
              <p:nvPr/>
            </p:nvSpPr>
            <p:spPr>
              <a:xfrm>
                <a:off x="311496" y="569622"/>
                <a:ext cx="2515131" cy="1150776"/>
              </a:xfrm>
              <a:prstGeom prst="rect">
                <a:avLst/>
              </a:prstGeom>
              <a:noFill/>
            </p:spPr>
            <p:txBody>
              <a:bodyPr wrap="square" rtlCol="0">
                <a:spAutoFit/>
              </a:bodyPr>
              <a:lstStyle/>
              <a:p>
                <a:pPr algn="ctr"/>
                <a:r>
                  <a:rPr lang="en-US" dirty="0">
                    <a:solidFill>
                      <a:schemeClr val="bg1"/>
                    </a:solidFill>
                    <a:latin typeface="Bree Serif" panose="02000503040000020004" pitchFamily="2" charset="77"/>
                  </a:rPr>
                  <a:t>1.Prescribing </a:t>
                </a:r>
              </a:p>
            </p:txBody>
          </p:sp>
        </p:grpSp>
      </p:grpSp>
      <p:sp>
        <p:nvSpPr>
          <p:cNvPr id="117" name="TextBox 116">
            <a:extLst>
              <a:ext uri="{FF2B5EF4-FFF2-40B4-BE49-F238E27FC236}">
                <a16:creationId xmlns:a16="http://schemas.microsoft.com/office/drawing/2014/main" id="{F08F6FF8-619E-21F1-1494-C2E3EB1DA366}"/>
              </a:ext>
            </a:extLst>
          </p:cNvPr>
          <p:cNvSpPr txBox="1"/>
          <p:nvPr/>
        </p:nvSpPr>
        <p:spPr>
          <a:xfrm rot="16200000">
            <a:off x="-1014697" y="2031818"/>
            <a:ext cx="2594079" cy="461665"/>
          </a:xfrm>
          <a:prstGeom prst="rect">
            <a:avLst/>
          </a:prstGeom>
          <a:noFill/>
        </p:spPr>
        <p:txBody>
          <a:bodyPr wrap="square" rtlCol="0">
            <a:spAutoFit/>
          </a:bodyPr>
          <a:lstStyle/>
          <a:p>
            <a:pPr algn="ctr"/>
            <a:r>
              <a:rPr lang="en-US" sz="2400" dirty="0">
                <a:solidFill>
                  <a:schemeClr val="tx2"/>
                </a:solidFill>
                <a:latin typeface="Bree Serif" panose="02000503040000020004" pitchFamily="2" charset="77"/>
              </a:rPr>
              <a:t>Clinical</a:t>
            </a:r>
          </a:p>
        </p:txBody>
      </p:sp>
      <p:sp>
        <p:nvSpPr>
          <p:cNvPr id="158" name="TextBox 157">
            <a:extLst>
              <a:ext uri="{FF2B5EF4-FFF2-40B4-BE49-F238E27FC236}">
                <a16:creationId xmlns:a16="http://schemas.microsoft.com/office/drawing/2014/main" id="{1A53AF33-DC65-D326-95CC-CC45EB779810}"/>
              </a:ext>
            </a:extLst>
          </p:cNvPr>
          <p:cNvSpPr txBox="1"/>
          <p:nvPr/>
        </p:nvSpPr>
        <p:spPr>
          <a:xfrm rot="16200000">
            <a:off x="-817142" y="5218576"/>
            <a:ext cx="2359986" cy="461665"/>
          </a:xfrm>
          <a:prstGeom prst="rect">
            <a:avLst/>
          </a:prstGeom>
          <a:noFill/>
        </p:spPr>
        <p:txBody>
          <a:bodyPr wrap="square" rtlCol="0">
            <a:spAutoFit/>
          </a:bodyPr>
          <a:lstStyle/>
          <a:p>
            <a:pPr algn="ctr"/>
            <a:r>
              <a:rPr lang="en-US" sz="2400" dirty="0">
                <a:solidFill>
                  <a:schemeClr val="accent2">
                    <a:lumMod val="75000"/>
                  </a:schemeClr>
                </a:solidFill>
                <a:latin typeface="Bree Serif" panose="02000503040000020004" pitchFamily="2" charset="77"/>
              </a:rPr>
              <a:t>Operational</a:t>
            </a:r>
          </a:p>
        </p:txBody>
      </p:sp>
      <p:grpSp>
        <p:nvGrpSpPr>
          <p:cNvPr id="159" name="Group 158">
            <a:extLst>
              <a:ext uri="{FF2B5EF4-FFF2-40B4-BE49-F238E27FC236}">
                <a16:creationId xmlns:a16="http://schemas.microsoft.com/office/drawing/2014/main" id="{CD1595EE-D970-C15D-EA85-185850DA22FE}"/>
              </a:ext>
            </a:extLst>
          </p:cNvPr>
          <p:cNvGrpSpPr/>
          <p:nvPr/>
        </p:nvGrpSpPr>
        <p:grpSpPr>
          <a:xfrm>
            <a:off x="876497" y="3969326"/>
            <a:ext cx="1668168" cy="2125849"/>
            <a:chOff x="311489" y="422031"/>
            <a:chExt cx="2352667" cy="2854569"/>
          </a:xfrm>
        </p:grpSpPr>
        <p:sp>
          <p:nvSpPr>
            <p:cNvPr id="160" name="Rectangle 159">
              <a:extLst>
                <a:ext uri="{FF2B5EF4-FFF2-40B4-BE49-F238E27FC236}">
                  <a16:creationId xmlns:a16="http://schemas.microsoft.com/office/drawing/2014/main" id="{07B2C0D1-BC81-7B2B-9D4F-3529ECE417AD}"/>
                </a:ext>
              </a:extLst>
            </p:cNvPr>
            <p:cNvSpPr/>
            <p:nvPr/>
          </p:nvSpPr>
          <p:spPr>
            <a:xfrm>
              <a:off x="311496" y="1235947"/>
              <a:ext cx="2352657" cy="2040653"/>
            </a:xfrm>
            <a:prstGeom prst="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144000" tIns="72000" rIns="144000" bIns="72000" rtlCol="0" anchor="t" anchorCtr="0"/>
            <a:lstStyle/>
            <a:p>
              <a:r>
                <a:rPr lang="en-US" sz="1100" dirty="0">
                  <a:solidFill>
                    <a:schemeClr val="tx2"/>
                  </a:solidFill>
                </a:rPr>
                <a:t>All prescription pads to be stored securely and ensure process followed with logging scripts used </a:t>
              </a:r>
            </a:p>
          </p:txBody>
        </p:sp>
        <p:sp>
          <p:nvSpPr>
            <p:cNvPr id="161" name="Rectangle 160">
              <a:extLst>
                <a:ext uri="{FF2B5EF4-FFF2-40B4-BE49-F238E27FC236}">
                  <a16:creationId xmlns:a16="http://schemas.microsoft.com/office/drawing/2014/main" id="{369B7FE1-DC66-1AFB-2A8B-B1ED23635F7A}"/>
                </a:ext>
              </a:extLst>
            </p:cNvPr>
            <p:cNvSpPr/>
            <p:nvPr/>
          </p:nvSpPr>
          <p:spPr>
            <a:xfrm>
              <a:off x="311489" y="791155"/>
              <a:ext cx="1805230" cy="444792"/>
            </a:xfrm>
            <a:prstGeom prst="rect">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a:p>
          </p:txBody>
        </p:sp>
        <p:grpSp>
          <p:nvGrpSpPr>
            <p:cNvPr id="162" name="Group 161">
              <a:extLst>
                <a:ext uri="{FF2B5EF4-FFF2-40B4-BE49-F238E27FC236}">
                  <a16:creationId xmlns:a16="http://schemas.microsoft.com/office/drawing/2014/main" id="{304ADEC4-2BEE-F0CB-273A-7E519B39FA5B}"/>
                </a:ext>
              </a:extLst>
            </p:cNvPr>
            <p:cNvGrpSpPr/>
            <p:nvPr/>
          </p:nvGrpSpPr>
          <p:grpSpPr>
            <a:xfrm>
              <a:off x="311494" y="422031"/>
              <a:ext cx="2352662" cy="813917"/>
              <a:chOff x="311494" y="422031"/>
              <a:chExt cx="2515144" cy="813917"/>
            </a:xfrm>
            <a:solidFill>
              <a:schemeClr val="tx2">
                <a:lumMod val="75000"/>
                <a:lumOff val="25000"/>
              </a:schemeClr>
            </a:solidFill>
          </p:grpSpPr>
          <p:grpSp>
            <p:nvGrpSpPr>
              <p:cNvPr id="163" name="Group 162">
                <a:extLst>
                  <a:ext uri="{FF2B5EF4-FFF2-40B4-BE49-F238E27FC236}">
                    <a16:creationId xmlns:a16="http://schemas.microsoft.com/office/drawing/2014/main" id="{9CDC6DF0-EAC0-D3EA-E7DB-40BC4405850F}"/>
                  </a:ext>
                </a:extLst>
              </p:cNvPr>
              <p:cNvGrpSpPr/>
              <p:nvPr/>
            </p:nvGrpSpPr>
            <p:grpSpPr>
              <a:xfrm>
                <a:off x="311494" y="422031"/>
                <a:ext cx="2515144" cy="813917"/>
                <a:chOff x="311493" y="422031"/>
                <a:chExt cx="2672866" cy="813917"/>
              </a:xfrm>
              <a:grpFill/>
            </p:grpSpPr>
            <p:sp>
              <p:nvSpPr>
                <p:cNvPr id="167" name="Rounded Rectangle 166">
                  <a:extLst>
                    <a:ext uri="{FF2B5EF4-FFF2-40B4-BE49-F238E27FC236}">
                      <a16:creationId xmlns:a16="http://schemas.microsoft.com/office/drawing/2014/main" id="{C53628D5-443C-441D-D50A-24007B339268}"/>
                    </a:ext>
                  </a:extLst>
                </p:cNvPr>
                <p:cNvSpPr/>
                <p:nvPr/>
              </p:nvSpPr>
              <p:spPr>
                <a:xfrm>
                  <a:off x="311493" y="422031"/>
                  <a:ext cx="2672866" cy="813917"/>
                </a:xfrm>
                <a:prstGeom prst="roundRect">
                  <a:avLst>
                    <a:gd name="adj" fmla="val 46297"/>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166" name="Rectangle 165">
                  <a:extLst>
                    <a:ext uri="{FF2B5EF4-FFF2-40B4-BE49-F238E27FC236}">
                      <a16:creationId xmlns:a16="http://schemas.microsoft.com/office/drawing/2014/main" id="{ABA5B7E8-68EE-DC2E-2E1C-DA73FFAFFBE1}"/>
                    </a:ext>
                  </a:extLst>
                </p:cNvPr>
                <p:cNvSpPr/>
                <p:nvPr/>
              </p:nvSpPr>
              <p:spPr>
                <a:xfrm>
                  <a:off x="2362415" y="422031"/>
                  <a:ext cx="621939" cy="813916"/>
                </a:xfrm>
                <a:prstGeom prst="rect">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grpSp>
          <p:sp>
            <p:nvSpPr>
              <p:cNvPr id="164" name="TextBox 163">
                <a:extLst>
                  <a:ext uri="{FF2B5EF4-FFF2-40B4-BE49-F238E27FC236}">
                    <a16:creationId xmlns:a16="http://schemas.microsoft.com/office/drawing/2014/main" id="{227DEBDE-1308-F158-B92C-9F56652387A8}"/>
                  </a:ext>
                </a:extLst>
              </p:cNvPr>
              <p:cNvSpPr txBox="1"/>
              <p:nvPr/>
            </p:nvSpPr>
            <p:spPr>
              <a:xfrm>
                <a:off x="311496" y="569627"/>
                <a:ext cx="2515142" cy="537264"/>
              </a:xfrm>
              <a:prstGeom prst="rect">
                <a:avLst/>
              </a:prstGeom>
              <a:noFill/>
            </p:spPr>
            <p:txBody>
              <a:bodyPr wrap="square" rtlCol="0">
                <a:spAutoFit/>
              </a:bodyPr>
              <a:lstStyle/>
              <a:p>
                <a:pPr algn="ctr"/>
                <a:r>
                  <a:rPr lang="en-US" sz="2000" dirty="0">
                    <a:solidFill>
                      <a:schemeClr val="bg1"/>
                    </a:solidFill>
                    <a:latin typeface="Bree Serif" panose="02000503040000020004" pitchFamily="2" charset="77"/>
                  </a:rPr>
                  <a:t>2. Store</a:t>
                </a:r>
              </a:p>
            </p:txBody>
          </p:sp>
        </p:grpSp>
      </p:grpSp>
      <p:sp>
        <p:nvSpPr>
          <p:cNvPr id="2" name="TextBox 1">
            <a:extLst>
              <a:ext uri="{FF2B5EF4-FFF2-40B4-BE49-F238E27FC236}">
                <a16:creationId xmlns:a16="http://schemas.microsoft.com/office/drawing/2014/main" id="{736E24EE-F3BB-8E62-61B9-67157BC4ABD6}"/>
              </a:ext>
            </a:extLst>
          </p:cNvPr>
          <p:cNvSpPr txBox="1"/>
          <p:nvPr/>
        </p:nvSpPr>
        <p:spPr>
          <a:xfrm>
            <a:off x="461765" y="6065"/>
            <a:ext cx="8088880" cy="378565"/>
          </a:xfrm>
          <a:prstGeom prst="rect">
            <a:avLst/>
          </a:prstGeom>
          <a:noFill/>
        </p:spPr>
        <p:txBody>
          <a:bodyPr wrap="square" rtlCol="0">
            <a:spAutoFit/>
          </a:bodyPr>
          <a:lstStyle/>
          <a:p>
            <a:pPr>
              <a:lnSpc>
                <a:spcPct val="107000"/>
              </a:lnSpc>
              <a:spcBef>
                <a:spcPts val="800"/>
              </a:spcBef>
              <a:spcAft>
                <a:spcPts val="400"/>
              </a:spcAft>
            </a:pPr>
            <a:r>
              <a:rPr lang="en-GB" sz="1800" b="1" kern="100" dirty="0">
                <a:solidFill>
                  <a:srgbClr val="0F4761"/>
                </a:solidFill>
                <a:effectLst/>
                <a:latin typeface="Aptos Display" panose="020B0004020202020204" pitchFamily="34" charset="0"/>
                <a:ea typeface="Times New Roman" panose="02020603050405020304" pitchFamily="18" charset="0"/>
                <a:cs typeface="Times New Roman" panose="02020603050405020304" pitchFamily="18" charset="0"/>
              </a:rPr>
              <a:t>SOP – Writing A Prescription - IUC</a:t>
            </a:r>
          </a:p>
        </p:txBody>
      </p:sp>
      <p:sp>
        <p:nvSpPr>
          <p:cNvPr id="3" name="TextBox 2">
            <a:extLst>
              <a:ext uri="{FF2B5EF4-FFF2-40B4-BE49-F238E27FC236}">
                <a16:creationId xmlns:a16="http://schemas.microsoft.com/office/drawing/2014/main" id="{759975FD-5C55-EE09-0A47-AFB1ADDC19A5}"/>
              </a:ext>
            </a:extLst>
          </p:cNvPr>
          <p:cNvSpPr txBox="1"/>
          <p:nvPr/>
        </p:nvSpPr>
        <p:spPr>
          <a:xfrm>
            <a:off x="210312" y="311713"/>
            <a:ext cx="8714232" cy="461665"/>
          </a:xfrm>
          <a:prstGeom prst="rect">
            <a:avLst/>
          </a:prstGeom>
          <a:noFill/>
        </p:spPr>
        <p:txBody>
          <a:bodyPr wrap="square" rtlCol="0">
            <a:spAutoFit/>
          </a:bodyPr>
          <a:lstStyle/>
          <a:p>
            <a:r>
              <a:rPr lang="en-GB" sz="1200" dirty="0">
                <a:effectLst/>
                <a:latin typeface="Aptos" panose="020B0004020202020204" pitchFamily="34" charset="0"/>
                <a:ea typeface="Aptos" panose="020B0004020202020204" pitchFamily="34" charset="0"/>
                <a:cs typeface="Times New Roman" panose="02020603050405020304" pitchFamily="18" charset="0"/>
              </a:rPr>
              <a:t>It is best practice to prescribe electronically using EPS (Electronic Prescribing Service) but in the rare event it may be necessary to physically write an FP10 </a:t>
            </a:r>
            <a:endParaRPr lang="en-GB" sz="1200" dirty="0"/>
          </a:p>
        </p:txBody>
      </p:sp>
      <p:sp>
        <p:nvSpPr>
          <p:cNvPr id="17" name="Triangle 126">
            <a:extLst>
              <a:ext uri="{FF2B5EF4-FFF2-40B4-BE49-F238E27FC236}">
                <a16:creationId xmlns:a16="http://schemas.microsoft.com/office/drawing/2014/main" id="{D41A0487-E9F5-13B7-B6F2-49899EA7E0E0}"/>
              </a:ext>
            </a:extLst>
          </p:cNvPr>
          <p:cNvSpPr/>
          <p:nvPr/>
        </p:nvSpPr>
        <p:spPr>
          <a:xfrm rot="10800000">
            <a:off x="1288245" y="3601269"/>
            <a:ext cx="685728" cy="441215"/>
          </a:xfrm>
          <a:prstGeom prst="triangle">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Tree>
    <p:extLst>
      <p:ext uri="{BB962C8B-B14F-4D97-AF65-F5344CB8AC3E}">
        <p14:creationId xmlns:p14="http://schemas.microsoft.com/office/powerpoint/2010/main" val="36129953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6" name="Group 85">
            <a:extLst>
              <a:ext uri="{FF2B5EF4-FFF2-40B4-BE49-F238E27FC236}">
                <a16:creationId xmlns:a16="http://schemas.microsoft.com/office/drawing/2014/main" id="{EEE705E3-1604-2F37-338E-4C48018B60AE}"/>
              </a:ext>
            </a:extLst>
          </p:cNvPr>
          <p:cNvGrpSpPr/>
          <p:nvPr/>
        </p:nvGrpSpPr>
        <p:grpSpPr>
          <a:xfrm>
            <a:off x="725364" y="773378"/>
            <a:ext cx="7015452" cy="2827892"/>
            <a:chOff x="311489" y="422028"/>
            <a:chExt cx="2363591" cy="8838695"/>
          </a:xfrm>
        </p:grpSpPr>
        <p:sp>
          <p:nvSpPr>
            <p:cNvPr id="51" name="Rectangle 50">
              <a:extLst>
                <a:ext uri="{FF2B5EF4-FFF2-40B4-BE49-F238E27FC236}">
                  <a16:creationId xmlns:a16="http://schemas.microsoft.com/office/drawing/2014/main" id="{0BB19F9A-48D5-07C8-8025-06EA24674306}"/>
                </a:ext>
              </a:extLst>
            </p:cNvPr>
            <p:cNvSpPr/>
            <p:nvPr/>
          </p:nvSpPr>
          <p:spPr>
            <a:xfrm>
              <a:off x="322423" y="1637076"/>
              <a:ext cx="2352657" cy="7623647"/>
            </a:xfrm>
            <a:prstGeom prst="rect">
              <a:avLst/>
            </a:prstGeom>
            <a:solidFill>
              <a:srgbClr val="D2E3F3"/>
            </a:solidFill>
            <a:ln>
              <a:noFill/>
            </a:ln>
          </p:spPr>
          <p:style>
            <a:lnRef idx="2">
              <a:schemeClr val="accent1">
                <a:shade val="15000"/>
              </a:schemeClr>
            </a:lnRef>
            <a:fillRef idx="1">
              <a:schemeClr val="accent1"/>
            </a:fillRef>
            <a:effectRef idx="0">
              <a:schemeClr val="accent1"/>
            </a:effectRef>
            <a:fontRef idx="minor">
              <a:schemeClr val="lt1"/>
            </a:fontRef>
          </p:style>
          <p:txBody>
            <a:bodyPr lIns="144000" tIns="72000" rIns="144000" bIns="72000" rtlCol="0" anchor="t" anchorCtr="0"/>
            <a:lstStyle/>
            <a:p>
              <a:pPr lvl="0"/>
              <a:r>
                <a:rPr lang="en-GB" sz="1100" dirty="0">
                  <a:solidFill>
                    <a:schemeClr val="tx2"/>
                  </a:solidFill>
                </a:rPr>
                <a:t>EPS is available within </a:t>
              </a:r>
              <a:r>
                <a:rPr lang="en-GB" sz="1100" dirty="0" err="1">
                  <a:solidFill>
                    <a:schemeClr val="tx2"/>
                  </a:solidFill>
                </a:rPr>
                <a:t>Adastra</a:t>
              </a:r>
              <a:r>
                <a:rPr lang="en-GB" sz="1100" dirty="0">
                  <a:solidFill>
                    <a:schemeClr val="tx2"/>
                  </a:solidFill>
                </a:rPr>
                <a:t>.  It may be necessary to choose ‘Full List’ and </a:t>
              </a:r>
            </a:p>
            <a:p>
              <a:pPr lvl="0"/>
              <a:r>
                <a:rPr lang="en-GB" sz="1100" dirty="0">
                  <a:solidFill>
                    <a:schemeClr val="tx2"/>
                  </a:solidFill>
                </a:rPr>
                <a:t>The prescription is pre-populated.</a:t>
              </a:r>
            </a:p>
            <a:p>
              <a:pPr lvl="0"/>
              <a:r>
                <a:rPr lang="en-GB" sz="1100" dirty="0">
                  <a:solidFill>
                    <a:schemeClr val="tx2"/>
                  </a:solidFill>
                </a:rPr>
                <a:t>Options are to ‘store for later’ if medication is given at a base or you are arranging a base pick up for a patient</a:t>
              </a:r>
            </a:p>
            <a:p>
              <a:pPr lvl="0"/>
              <a:r>
                <a:rPr lang="en-GB" sz="1100" dirty="0">
                  <a:solidFill>
                    <a:schemeClr val="tx2"/>
                  </a:solidFill>
                </a:rPr>
                <a:t>Or prescribe – this will generate a prescription to your chosen pharmacy </a:t>
              </a:r>
            </a:p>
            <a:p>
              <a:pPr lvl="0"/>
              <a:r>
                <a:rPr lang="en-GB" sz="1100" dirty="0">
                  <a:solidFill>
                    <a:schemeClr val="tx2"/>
                  </a:solidFill>
                </a:rPr>
                <a:t>You may need to toggle to 24 hours if it is overnight or a weekend.</a:t>
              </a:r>
            </a:p>
            <a:p>
              <a:pPr lvl="0"/>
              <a:r>
                <a:rPr lang="en-GB" sz="1100" dirty="0">
                  <a:solidFill>
                    <a:schemeClr val="tx2"/>
                  </a:solidFill>
                </a:rPr>
                <a:t>The final screen gives the prescriber a 12 digit prescription code – this should be copied and pasted into the patients notes.</a:t>
              </a:r>
            </a:p>
            <a:p>
              <a:pPr lvl="0"/>
              <a:r>
                <a:rPr lang="en-GB" sz="1100" dirty="0">
                  <a:solidFill>
                    <a:schemeClr val="tx2"/>
                  </a:solidFill>
                </a:rPr>
                <a:t>The code could be sent by message to a patient to ensure that they can present this code and gain medication irrespective of a pharmacy</a:t>
              </a:r>
            </a:p>
            <a:p>
              <a:pPr lvl="0"/>
              <a:endParaRPr lang="en-GB" sz="1100" dirty="0">
                <a:solidFill>
                  <a:schemeClr val="tx2"/>
                </a:solidFill>
              </a:endParaRPr>
            </a:p>
            <a:p>
              <a:pPr lvl="0"/>
              <a:r>
                <a:rPr lang="en-GB" sz="1100" dirty="0">
                  <a:solidFill>
                    <a:schemeClr val="tx2"/>
                  </a:solidFill>
                </a:rPr>
                <a:t>This generates a prescription to the selected pharmacy. </a:t>
              </a:r>
            </a:p>
            <a:p>
              <a:pPr lvl="0"/>
              <a:endParaRPr lang="en-GB" sz="1100" dirty="0">
                <a:solidFill>
                  <a:schemeClr val="tx2"/>
                </a:solidFill>
              </a:endParaRPr>
            </a:p>
          </p:txBody>
        </p:sp>
        <p:sp>
          <p:nvSpPr>
            <p:cNvPr id="52" name="Rectangle 51">
              <a:extLst>
                <a:ext uri="{FF2B5EF4-FFF2-40B4-BE49-F238E27FC236}">
                  <a16:creationId xmlns:a16="http://schemas.microsoft.com/office/drawing/2014/main" id="{4DE58263-72F1-42C7-B8D1-548818830700}"/>
                </a:ext>
              </a:extLst>
            </p:cNvPr>
            <p:cNvSpPr/>
            <p:nvPr/>
          </p:nvSpPr>
          <p:spPr>
            <a:xfrm>
              <a:off x="311489" y="791155"/>
              <a:ext cx="1805230" cy="444792"/>
            </a:xfrm>
            <a:prstGeom prst="rect">
              <a:avLst/>
            </a:prstGeom>
            <a:solidFill>
              <a:schemeClr val="tx2">
                <a:lumMod val="75000"/>
                <a:lumOff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a:p>
          </p:txBody>
        </p:sp>
        <p:grpSp>
          <p:nvGrpSpPr>
            <p:cNvPr id="29" name="Group 28">
              <a:extLst>
                <a:ext uri="{FF2B5EF4-FFF2-40B4-BE49-F238E27FC236}">
                  <a16:creationId xmlns:a16="http://schemas.microsoft.com/office/drawing/2014/main" id="{6EF55438-BF08-9156-D6DC-5342C4141681}"/>
                </a:ext>
              </a:extLst>
            </p:cNvPr>
            <p:cNvGrpSpPr/>
            <p:nvPr/>
          </p:nvGrpSpPr>
          <p:grpSpPr>
            <a:xfrm>
              <a:off x="311494" y="422028"/>
              <a:ext cx="2352662" cy="1298370"/>
              <a:chOff x="311494" y="422028"/>
              <a:chExt cx="2515144" cy="1298370"/>
            </a:xfrm>
            <a:solidFill>
              <a:schemeClr val="tx2">
                <a:lumMod val="75000"/>
                <a:lumOff val="25000"/>
              </a:schemeClr>
            </a:solidFill>
          </p:grpSpPr>
          <p:grpSp>
            <p:nvGrpSpPr>
              <p:cNvPr id="11" name="Group 10">
                <a:extLst>
                  <a:ext uri="{FF2B5EF4-FFF2-40B4-BE49-F238E27FC236}">
                    <a16:creationId xmlns:a16="http://schemas.microsoft.com/office/drawing/2014/main" id="{4C614A07-7F52-84BE-262B-303AB6E6005F}"/>
                  </a:ext>
                </a:extLst>
              </p:cNvPr>
              <p:cNvGrpSpPr/>
              <p:nvPr/>
            </p:nvGrpSpPr>
            <p:grpSpPr>
              <a:xfrm>
                <a:off x="311494" y="422028"/>
                <a:ext cx="2515144" cy="1298367"/>
                <a:chOff x="311493" y="422028"/>
                <a:chExt cx="2672866" cy="1298367"/>
              </a:xfrm>
              <a:grpFill/>
            </p:grpSpPr>
            <p:sp>
              <p:nvSpPr>
                <p:cNvPr id="4" name="Rounded Rectangle 3">
                  <a:extLst>
                    <a:ext uri="{FF2B5EF4-FFF2-40B4-BE49-F238E27FC236}">
                      <a16:creationId xmlns:a16="http://schemas.microsoft.com/office/drawing/2014/main" id="{1BB84713-F9A4-CA81-996C-EAFE3E960E63}"/>
                    </a:ext>
                  </a:extLst>
                </p:cNvPr>
                <p:cNvSpPr/>
                <p:nvPr/>
              </p:nvSpPr>
              <p:spPr>
                <a:xfrm>
                  <a:off x="311493" y="422028"/>
                  <a:ext cx="2672866" cy="1298367"/>
                </a:xfrm>
                <a:prstGeom prst="roundRect">
                  <a:avLst>
                    <a:gd name="adj" fmla="val 46297"/>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10" name="Rectangle 9">
                  <a:extLst>
                    <a:ext uri="{FF2B5EF4-FFF2-40B4-BE49-F238E27FC236}">
                      <a16:creationId xmlns:a16="http://schemas.microsoft.com/office/drawing/2014/main" id="{5130724C-1F19-8AF5-A1F3-83FB186876CB}"/>
                    </a:ext>
                  </a:extLst>
                </p:cNvPr>
                <p:cNvSpPr/>
                <p:nvPr/>
              </p:nvSpPr>
              <p:spPr>
                <a:xfrm>
                  <a:off x="2362415" y="422031"/>
                  <a:ext cx="621939" cy="813916"/>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grpSp>
          <p:sp>
            <p:nvSpPr>
              <p:cNvPr id="28" name="TextBox 27">
                <a:extLst>
                  <a:ext uri="{FF2B5EF4-FFF2-40B4-BE49-F238E27FC236}">
                    <a16:creationId xmlns:a16="http://schemas.microsoft.com/office/drawing/2014/main" id="{E485DDC7-2755-0C13-E658-EA4D3269041D}"/>
                  </a:ext>
                </a:extLst>
              </p:cNvPr>
              <p:cNvSpPr txBox="1"/>
              <p:nvPr/>
            </p:nvSpPr>
            <p:spPr>
              <a:xfrm>
                <a:off x="311496" y="569622"/>
                <a:ext cx="2515131" cy="1150776"/>
              </a:xfrm>
              <a:prstGeom prst="rect">
                <a:avLst/>
              </a:prstGeom>
              <a:noFill/>
            </p:spPr>
            <p:txBody>
              <a:bodyPr wrap="square" rtlCol="0">
                <a:spAutoFit/>
              </a:bodyPr>
              <a:lstStyle/>
              <a:p>
                <a:pPr algn="ctr"/>
                <a:r>
                  <a:rPr lang="en-US" dirty="0">
                    <a:solidFill>
                      <a:schemeClr val="bg1"/>
                    </a:solidFill>
                    <a:latin typeface="Bree Serif" panose="02000503040000020004" pitchFamily="2" charset="77"/>
                  </a:rPr>
                  <a:t>1.Prescribing </a:t>
                </a:r>
              </a:p>
            </p:txBody>
          </p:sp>
        </p:grpSp>
      </p:grpSp>
      <p:sp>
        <p:nvSpPr>
          <p:cNvPr id="117" name="TextBox 116">
            <a:extLst>
              <a:ext uri="{FF2B5EF4-FFF2-40B4-BE49-F238E27FC236}">
                <a16:creationId xmlns:a16="http://schemas.microsoft.com/office/drawing/2014/main" id="{F08F6FF8-619E-21F1-1494-C2E3EB1DA366}"/>
              </a:ext>
            </a:extLst>
          </p:cNvPr>
          <p:cNvSpPr txBox="1"/>
          <p:nvPr/>
        </p:nvSpPr>
        <p:spPr>
          <a:xfrm rot="16200000">
            <a:off x="-1014697" y="2031818"/>
            <a:ext cx="2594079" cy="461665"/>
          </a:xfrm>
          <a:prstGeom prst="rect">
            <a:avLst/>
          </a:prstGeom>
          <a:noFill/>
        </p:spPr>
        <p:txBody>
          <a:bodyPr wrap="square" rtlCol="0">
            <a:spAutoFit/>
          </a:bodyPr>
          <a:lstStyle/>
          <a:p>
            <a:pPr algn="ctr"/>
            <a:r>
              <a:rPr lang="en-US" sz="2400" dirty="0">
                <a:solidFill>
                  <a:schemeClr val="tx2"/>
                </a:solidFill>
                <a:latin typeface="Bree Serif" panose="02000503040000020004" pitchFamily="2" charset="77"/>
              </a:rPr>
              <a:t>Clinical</a:t>
            </a:r>
          </a:p>
        </p:txBody>
      </p:sp>
      <p:sp>
        <p:nvSpPr>
          <p:cNvPr id="158" name="TextBox 157">
            <a:extLst>
              <a:ext uri="{FF2B5EF4-FFF2-40B4-BE49-F238E27FC236}">
                <a16:creationId xmlns:a16="http://schemas.microsoft.com/office/drawing/2014/main" id="{1A53AF33-DC65-D326-95CC-CC45EB779810}"/>
              </a:ext>
            </a:extLst>
          </p:cNvPr>
          <p:cNvSpPr txBox="1"/>
          <p:nvPr/>
        </p:nvSpPr>
        <p:spPr>
          <a:xfrm rot="16200000">
            <a:off x="-817142" y="5218576"/>
            <a:ext cx="2359986" cy="461665"/>
          </a:xfrm>
          <a:prstGeom prst="rect">
            <a:avLst/>
          </a:prstGeom>
          <a:noFill/>
        </p:spPr>
        <p:txBody>
          <a:bodyPr wrap="square" rtlCol="0">
            <a:spAutoFit/>
          </a:bodyPr>
          <a:lstStyle/>
          <a:p>
            <a:pPr algn="ctr"/>
            <a:r>
              <a:rPr lang="en-US" sz="2400" dirty="0">
                <a:solidFill>
                  <a:schemeClr val="accent2">
                    <a:lumMod val="75000"/>
                  </a:schemeClr>
                </a:solidFill>
                <a:latin typeface="Bree Serif" panose="02000503040000020004" pitchFamily="2" charset="77"/>
              </a:rPr>
              <a:t>Operational</a:t>
            </a:r>
          </a:p>
        </p:txBody>
      </p:sp>
      <p:sp>
        <p:nvSpPr>
          <p:cNvPr id="2" name="TextBox 1">
            <a:extLst>
              <a:ext uri="{FF2B5EF4-FFF2-40B4-BE49-F238E27FC236}">
                <a16:creationId xmlns:a16="http://schemas.microsoft.com/office/drawing/2014/main" id="{736E24EE-F3BB-8E62-61B9-67157BC4ABD6}"/>
              </a:ext>
            </a:extLst>
          </p:cNvPr>
          <p:cNvSpPr txBox="1"/>
          <p:nvPr/>
        </p:nvSpPr>
        <p:spPr>
          <a:xfrm>
            <a:off x="461765" y="6065"/>
            <a:ext cx="8088880" cy="378565"/>
          </a:xfrm>
          <a:prstGeom prst="rect">
            <a:avLst/>
          </a:prstGeom>
          <a:noFill/>
        </p:spPr>
        <p:txBody>
          <a:bodyPr wrap="square" rtlCol="0">
            <a:spAutoFit/>
          </a:bodyPr>
          <a:lstStyle/>
          <a:p>
            <a:pPr>
              <a:lnSpc>
                <a:spcPct val="107000"/>
              </a:lnSpc>
              <a:spcBef>
                <a:spcPts val="800"/>
              </a:spcBef>
              <a:spcAft>
                <a:spcPts val="400"/>
              </a:spcAft>
            </a:pPr>
            <a:r>
              <a:rPr lang="en-GB" sz="1800" b="1" kern="100" dirty="0">
                <a:solidFill>
                  <a:srgbClr val="0F4761"/>
                </a:solidFill>
                <a:effectLst/>
                <a:latin typeface="Aptos Display" panose="020B0004020202020204" pitchFamily="34" charset="0"/>
                <a:ea typeface="Times New Roman" panose="02020603050405020304" pitchFamily="18" charset="0"/>
                <a:cs typeface="Times New Roman" panose="02020603050405020304" pitchFamily="18" charset="0"/>
              </a:rPr>
              <a:t>SOP – Using EPS to generate an Electronic Prescription - IUC</a:t>
            </a:r>
          </a:p>
        </p:txBody>
      </p:sp>
      <p:sp>
        <p:nvSpPr>
          <p:cNvPr id="3" name="TextBox 2">
            <a:extLst>
              <a:ext uri="{FF2B5EF4-FFF2-40B4-BE49-F238E27FC236}">
                <a16:creationId xmlns:a16="http://schemas.microsoft.com/office/drawing/2014/main" id="{759975FD-5C55-EE09-0A47-AFB1ADDC19A5}"/>
              </a:ext>
            </a:extLst>
          </p:cNvPr>
          <p:cNvSpPr txBox="1"/>
          <p:nvPr/>
        </p:nvSpPr>
        <p:spPr>
          <a:xfrm>
            <a:off x="210312" y="311713"/>
            <a:ext cx="8714232" cy="276999"/>
          </a:xfrm>
          <a:prstGeom prst="rect">
            <a:avLst/>
          </a:prstGeom>
          <a:noFill/>
        </p:spPr>
        <p:txBody>
          <a:bodyPr wrap="square" rtlCol="0">
            <a:spAutoFit/>
          </a:bodyPr>
          <a:lstStyle/>
          <a:p>
            <a:r>
              <a:rPr lang="en-GB" sz="1200" dirty="0">
                <a:latin typeface="Aptos" panose="020B0004020202020204" pitchFamily="34" charset="0"/>
                <a:ea typeface="Aptos" panose="020B0004020202020204" pitchFamily="34" charset="0"/>
                <a:cs typeface="Times New Roman" panose="02020603050405020304" pitchFamily="18" charset="0"/>
              </a:rPr>
              <a:t>This is the standard way to generate a prescription - </a:t>
            </a:r>
            <a:r>
              <a:rPr lang="en-GB" sz="1200" dirty="0">
                <a:effectLst/>
                <a:latin typeface="Aptos" panose="020B0004020202020204" pitchFamily="34" charset="0"/>
                <a:ea typeface="Aptos" panose="020B0004020202020204" pitchFamily="34" charset="0"/>
                <a:cs typeface="Times New Roman" panose="02020603050405020304" pitchFamily="18" charset="0"/>
              </a:rPr>
              <a:t>prescribe electronically using EPS (Electronic Prescribing Service)</a:t>
            </a:r>
            <a:endParaRPr lang="en-GB" sz="1200" dirty="0"/>
          </a:p>
        </p:txBody>
      </p:sp>
    </p:spTree>
    <p:extLst>
      <p:ext uri="{BB962C8B-B14F-4D97-AF65-F5344CB8AC3E}">
        <p14:creationId xmlns:p14="http://schemas.microsoft.com/office/powerpoint/2010/main" val="15240248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1" name="Group 190">
            <a:extLst>
              <a:ext uri="{FF2B5EF4-FFF2-40B4-BE49-F238E27FC236}">
                <a16:creationId xmlns:a16="http://schemas.microsoft.com/office/drawing/2014/main" id="{929D0E10-D530-24F5-7019-5997829E43D5}"/>
              </a:ext>
            </a:extLst>
          </p:cNvPr>
          <p:cNvGrpSpPr/>
          <p:nvPr/>
        </p:nvGrpSpPr>
        <p:grpSpPr>
          <a:xfrm>
            <a:off x="51510" y="965611"/>
            <a:ext cx="8615977" cy="3909943"/>
            <a:chOff x="-400717" y="778894"/>
            <a:chExt cx="9060368" cy="3909943"/>
          </a:xfrm>
        </p:grpSpPr>
        <p:grpSp>
          <p:nvGrpSpPr>
            <p:cNvPr id="86" name="Group 85">
              <a:extLst>
                <a:ext uri="{FF2B5EF4-FFF2-40B4-BE49-F238E27FC236}">
                  <a16:creationId xmlns:a16="http://schemas.microsoft.com/office/drawing/2014/main" id="{EEE705E3-1604-2F37-338E-4C48018B60AE}"/>
                </a:ext>
              </a:extLst>
            </p:cNvPr>
            <p:cNvGrpSpPr/>
            <p:nvPr/>
          </p:nvGrpSpPr>
          <p:grpSpPr>
            <a:xfrm>
              <a:off x="273965" y="778896"/>
              <a:ext cx="1760169" cy="2463387"/>
              <a:chOff x="300619" y="422031"/>
              <a:chExt cx="2363537" cy="3307812"/>
            </a:xfrm>
          </p:grpSpPr>
          <p:sp>
            <p:nvSpPr>
              <p:cNvPr id="51" name="Rectangle 50">
                <a:extLst>
                  <a:ext uri="{FF2B5EF4-FFF2-40B4-BE49-F238E27FC236}">
                    <a16:creationId xmlns:a16="http://schemas.microsoft.com/office/drawing/2014/main" id="{0BB19F9A-48D5-07C8-8025-06EA24674306}"/>
                  </a:ext>
                </a:extLst>
              </p:cNvPr>
              <p:cNvSpPr/>
              <p:nvPr/>
            </p:nvSpPr>
            <p:spPr>
              <a:xfrm>
                <a:off x="300619" y="1171418"/>
                <a:ext cx="2352657" cy="2558425"/>
              </a:xfrm>
              <a:prstGeom prst="rect">
                <a:avLst/>
              </a:prstGeom>
              <a:solidFill>
                <a:srgbClr val="D2E3F3"/>
              </a:solidFill>
              <a:ln>
                <a:noFill/>
              </a:ln>
            </p:spPr>
            <p:style>
              <a:lnRef idx="2">
                <a:schemeClr val="accent1">
                  <a:shade val="15000"/>
                </a:schemeClr>
              </a:lnRef>
              <a:fillRef idx="1">
                <a:schemeClr val="accent1"/>
              </a:fillRef>
              <a:effectRef idx="0">
                <a:schemeClr val="accent1"/>
              </a:effectRef>
              <a:fontRef idx="minor">
                <a:schemeClr val="lt1"/>
              </a:fontRef>
            </p:style>
            <p:txBody>
              <a:bodyPr lIns="144000" tIns="72000" rIns="144000" bIns="72000" rtlCol="0" anchor="t" anchorCtr="0"/>
              <a:lstStyle/>
              <a:p>
                <a:pPr lvl="0"/>
                <a:r>
                  <a:rPr lang="en-GB" sz="1100" dirty="0">
                    <a:solidFill>
                      <a:schemeClr val="tx2"/>
                    </a:solidFill>
                  </a:rPr>
                  <a:t>A Home Visit may require End of Life Drugs and therefore Schedule 2 medication.  </a:t>
                </a:r>
              </a:p>
              <a:p>
                <a:pPr lvl="0"/>
                <a:r>
                  <a:rPr lang="en-GB" sz="1100" dirty="0">
                    <a:solidFill>
                      <a:schemeClr val="tx2"/>
                    </a:solidFill>
                  </a:rPr>
                  <a:t>The Clinician is to accompany the Host to retrieve Schedule 2 drugs from the safe.</a:t>
                </a:r>
              </a:p>
            </p:txBody>
          </p:sp>
          <p:sp>
            <p:nvSpPr>
              <p:cNvPr id="52" name="Rectangle 51">
                <a:extLst>
                  <a:ext uri="{FF2B5EF4-FFF2-40B4-BE49-F238E27FC236}">
                    <a16:creationId xmlns:a16="http://schemas.microsoft.com/office/drawing/2014/main" id="{4DE58263-72F1-42C7-B8D1-548818830700}"/>
                  </a:ext>
                </a:extLst>
              </p:cNvPr>
              <p:cNvSpPr/>
              <p:nvPr/>
            </p:nvSpPr>
            <p:spPr>
              <a:xfrm>
                <a:off x="311489" y="791155"/>
                <a:ext cx="1805230" cy="444792"/>
              </a:xfrm>
              <a:prstGeom prst="rect">
                <a:avLst/>
              </a:prstGeom>
              <a:solidFill>
                <a:schemeClr val="tx2">
                  <a:lumMod val="75000"/>
                  <a:lumOff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a:p>
            </p:txBody>
          </p:sp>
          <p:grpSp>
            <p:nvGrpSpPr>
              <p:cNvPr id="29" name="Group 28">
                <a:extLst>
                  <a:ext uri="{FF2B5EF4-FFF2-40B4-BE49-F238E27FC236}">
                    <a16:creationId xmlns:a16="http://schemas.microsoft.com/office/drawing/2014/main" id="{6EF55438-BF08-9156-D6DC-5342C4141681}"/>
                  </a:ext>
                </a:extLst>
              </p:cNvPr>
              <p:cNvGrpSpPr/>
              <p:nvPr/>
            </p:nvGrpSpPr>
            <p:grpSpPr>
              <a:xfrm>
                <a:off x="311494" y="422031"/>
                <a:ext cx="2352662" cy="813917"/>
                <a:chOff x="311494" y="422031"/>
                <a:chExt cx="2515144" cy="813917"/>
              </a:xfrm>
              <a:solidFill>
                <a:schemeClr val="tx2">
                  <a:lumMod val="75000"/>
                  <a:lumOff val="25000"/>
                </a:schemeClr>
              </a:solidFill>
            </p:grpSpPr>
            <p:grpSp>
              <p:nvGrpSpPr>
                <p:cNvPr id="11" name="Group 10">
                  <a:extLst>
                    <a:ext uri="{FF2B5EF4-FFF2-40B4-BE49-F238E27FC236}">
                      <a16:creationId xmlns:a16="http://schemas.microsoft.com/office/drawing/2014/main" id="{4C614A07-7F52-84BE-262B-303AB6E6005F}"/>
                    </a:ext>
                  </a:extLst>
                </p:cNvPr>
                <p:cNvGrpSpPr/>
                <p:nvPr/>
              </p:nvGrpSpPr>
              <p:grpSpPr>
                <a:xfrm>
                  <a:off x="311494" y="422031"/>
                  <a:ext cx="2515144" cy="813917"/>
                  <a:chOff x="311493" y="422031"/>
                  <a:chExt cx="2672866" cy="813917"/>
                </a:xfrm>
                <a:grpFill/>
              </p:grpSpPr>
              <p:sp>
                <p:nvSpPr>
                  <p:cNvPr id="4" name="Rounded Rectangle 3">
                    <a:extLst>
                      <a:ext uri="{FF2B5EF4-FFF2-40B4-BE49-F238E27FC236}">
                        <a16:creationId xmlns:a16="http://schemas.microsoft.com/office/drawing/2014/main" id="{1BB84713-F9A4-CA81-996C-EAFE3E960E63}"/>
                      </a:ext>
                    </a:extLst>
                  </p:cNvPr>
                  <p:cNvSpPr/>
                  <p:nvPr/>
                </p:nvSpPr>
                <p:spPr>
                  <a:xfrm>
                    <a:off x="311493" y="422031"/>
                    <a:ext cx="2672866" cy="813917"/>
                  </a:xfrm>
                  <a:prstGeom prst="roundRect">
                    <a:avLst>
                      <a:gd name="adj" fmla="val 46297"/>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10" name="Rectangle 9">
                    <a:extLst>
                      <a:ext uri="{FF2B5EF4-FFF2-40B4-BE49-F238E27FC236}">
                        <a16:creationId xmlns:a16="http://schemas.microsoft.com/office/drawing/2014/main" id="{5130724C-1F19-8AF5-A1F3-83FB186876CB}"/>
                      </a:ext>
                    </a:extLst>
                  </p:cNvPr>
                  <p:cNvSpPr/>
                  <p:nvPr/>
                </p:nvSpPr>
                <p:spPr>
                  <a:xfrm>
                    <a:off x="2362415" y="422031"/>
                    <a:ext cx="621939" cy="813916"/>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grpSp>
            <p:sp>
              <p:nvSpPr>
                <p:cNvPr id="28" name="TextBox 27">
                  <a:extLst>
                    <a:ext uri="{FF2B5EF4-FFF2-40B4-BE49-F238E27FC236}">
                      <a16:creationId xmlns:a16="http://schemas.microsoft.com/office/drawing/2014/main" id="{E485DDC7-2755-0C13-E658-EA4D3269041D}"/>
                    </a:ext>
                  </a:extLst>
                </p:cNvPr>
                <p:cNvSpPr txBox="1"/>
                <p:nvPr/>
              </p:nvSpPr>
              <p:spPr>
                <a:xfrm>
                  <a:off x="311496" y="569626"/>
                  <a:ext cx="2515142" cy="537264"/>
                </a:xfrm>
                <a:prstGeom prst="rect">
                  <a:avLst/>
                </a:prstGeom>
                <a:noFill/>
              </p:spPr>
              <p:txBody>
                <a:bodyPr wrap="square" rtlCol="0">
                  <a:spAutoFit/>
                </a:bodyPr>
                <a:lstStyle/>
                <a:p>
                  <a:pPr algn="ctr"/>
                  <a:r>
                    <a:rPr lang="en-US" sz="2000" dirty="0">
                      <a:solidFill>
                        <a:schemeClr val="bg1"/>
                      </a:solidFill>
                      <a:latin typeface="Bree Serif" panose="02000503040000020004" pitchFamily="2" charset="77"/>
                    </a:rPr>
                    <a:t>1. Collect</a:t>
                  </a:r>
                </a:p>
              </p:txBody>
            </p:sp>
          </p:grpSp>
        </p:grpSp>
        <p:grpSp>
          <p:nvGrpSpPr>
            <p:cNvPr id="87" name="Group 86">
              <a:extLst>
                <a:ext uri="{FF2B5EF4-FFF2-40B4-BE49-F238E27FC236}">
                  <a16:creationId xmlns:a16="http://schemas.microsoft.com/office/drawing/2014/main" id="{1844EA91-26EB-58FC-E0FD-29D7CA1253C6}"/>
                </a:ext>
              </a:extLst>
            </p:cNvPr>
            <p:cNvGrpSpPr/>
            <p:nvPr/>
          </p:nvGrpSpPr>
          <p:grpSpPr>
            <a:xfrm>
              <a:off x="2474164" y="778896"/>
              <a:ext cx="2333882" cy="3381119"/>
              <a:chOff x="311489" y="422031"/>
              <a:chExt cx="3133916" cy="4540136"/>
            </a:xfrm>
          </p:grpSpPr>
          <p:sp>
            <p:nvSpPr>
              <p:cNvPr id="88" name="Rectangle 87">
                <a:extLst>
                  <a:ext uri="{FF2B5EF4-FFF2-40B4-BE49-F238E27FC236}">
                    <a16:creationId xmlns:a16="http://schemas.microsoft.com/office/drawing/2014/main" id="{CB2C3201-823C-3D60-D005-018A95AA3A0C}"/>
                  </a:ext>
                </a:extLst>
              </p:cNvPr>
              <p:cNvSpPr/>
              <p:nvPr/>
            </p:nvSpPr>
            <p:spPr>
              <a:xfrm>
                <a:off x="324375" y="1199567"/>
                <a:ext cx="2352657" cy="2705767"/>
              </a:xfrm>
              <a:prstGeom prst="rect">
                <a:avLst/>
              </a:prstGeom>
              <a:solidFill>
                <a:srgbClr val="D2E3F3"/>
              </a:solidFill>
              <a:ln>
                <a:noFill/>
              </a:ln>
            </p:spPr>
            <p:style>
              <a:lnRef idx="2">
                <a:schemeClr val="accent1">
                  <a:shade val="15000"/>
                </a:schemeClr>
              </a:lnRef>
              <a:fillRef idx="1">
                <a:schemeClr val="accent1"/>
              </a:fillRef>
              <a:effectRef idx="0">
                <a:schemeClr val="accent1"/>
              </a:effectRef>
              <a:fontRef idx="minor">
                <a:schemeClr val="lt1"/>
              </a:fontRef>
            </p:style>
            <p:txBody>
              <a:bodyPr lIns="144000" tIns="72000" rIns="144000" bIns="72000" rtlCol="0" anchor="t" anchorCtr="0"/>
              <a:lstStyle/>
              <a:p>
                <a:pPr lvl="0"/>
                <a:r>
                  <a:rPr lang="en-GB" sz="1100" dirty="0">
                    <a:solidFill>
                      <a:schemeClr val="tx2"/>
                    </a:solidFill>
                  </a:rPr>
                  <a:t>The Schedule 2 drugs must be recorded and signed out of the appropriate  Controlled Drug Register book and witnessed with Host in a Treatment Centre</a:t>
                </a:r>
              </a:p>
              <a:p>
                <a:pPr lvl="0"/>
                <a:endParaRPr lang="en-GB" sz="1100" dirty="0">
                  <a:solidFill>
                    <a:schemeClr val="tx2"/>
                  </a:solidFill>
                </a:endParaRPr>
              </a:p>
              <a:p>
                <a:pPr lvl="0"/>
                <a:r>
                  <a:rPr lang="en-GB" sz="1100" dirty="0">
                    <a:solidFill>
                      <a:schemeClr val="tx2"/>
                    </a:solidFill>
                  </a:rPr>
                  <a:t>Clinicians to handle all controlled drugs</a:t>
                </a:r>
              </a:p>
            </p:txBody>
          </p:sp>
          <p:sp>
            <p:nvSpPr>
              <p:cNvPr id="89" name="Rectangle 88">
                <a:extLst>
                  <a:ext uri="{FF2B5EF4-FFF2-40B4-BE49-F238E27FC236}">
                    <a16:creationId xmlns:a16="http://schemas.microsoft.com/office/drawing/2014/main" id="{8992506D-0C0F-9FA1-112F-02BB17954D1A}"/>
                  </a:ext>
                </a:extLst>
              </p:cNvPr>
              <p:cNvSpPr/>
              <p:nvPr/>
            </p:nvSpPr>
            <p:spPr>
              <a:xfrm>
                <a:off x="311489" y="791155"/>
                <a:ext cx="1805230" cy="444792"/>
              </a:xfrm>
              <a:prstGeom prst="rect">
                <a:avLst/>
              </a:prstGeom>
              <a:solidFill>
                <a:schemeClr val="tx2">
                  <a:lumMod val="75000"/>
                  <a:lumOff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a:p>
            </p:txBody>
          </p:sp>
          <p:grpSp>
            <p:nvGrpSpPr>
              <p:cNvPr id="90" name="Group 89">
                <a:extLst>
                  <a:ext uri="{FF2B5EF4-FFF2-40B4-BE49-F238E27FC236}">
                    <a16:creationId xmlns:a16="http://schemas.microsoft.com/office/drawing/2014/main" id="{BFF5214F-D7FB-034E-CB7A-FAA1A7A38121}"/>
                  </a:ext>
                </a:extLst>
              </p:cNvPr>
              <p:cNvGrpSpPr/>
              <p:nvPr/>
            </p:nvGrpSpPr>
            <p:grpSpPr>
              <a:xfrm>
                <a:off x="311494" y="422031"/>
                <a:ext cx="3133911" cy="4540136"/>
                <a:chOff x="311494" y="422031"/>
                <a:chExt cx="3350348" cy="4540136"/>
              </a:xfrm>
              <a:solidFill>
                <a:schemeClr val="tx2">
                  <a:lumMod val="75000"/>
                  <a:lumOff val="25000"/>
                </a:schemeClr>
              </a:solidFill>
            </p:grpSpPr>
            <p:grpSp>
              <p:nvGrpSpPr>
                <p:cNvPr id="91" name="Group 90">
                  <a:extLst>
                    <a:ext uri="{FF2B5EF4-FFF2-40B4-BE49-F238E27FC236}">
                      <a16:creationId xmlns:a16="http://schemas.microsoft.com/office/drawing/2014/main" id="{7CD8869F-D653-2C96-EBF7-EF2F087C2BAE}"/>
                    </a:ext>
                  </a:extLst>
                </p:cNvPr>
                <p:cNvGrpSpPr/>
                <p:nvPr/>
              </p:nvGrpSpPr>
              <p:grpSpPr>
                <a:xfrm>
                  <a:off x="311494" y="422031"/>
                  <a:ext cx="3350348" cy="4540136"/>
                  <a:chOff x="311493" y="422031"/>
                  <a:chExt cx="3560445" cy="4540136"/>
                </a:xfrm>
                <a:grpFill/>
              </p:grpSpPr>
              <p:grpSp>
                <p:nvGrpSpPr>
                  <p:cNvPr id="93" name="Group 92">
                    <a:extLst>
                      <a:ext uri="{FF2B5EF4-FFF2-40B4-BE49-F238E27FC236}">
                        <a16:creationId xmlns:a16="http://schemas.microsoft.com/office/drawing/2014/main" id="{77ED6B88-B2D6-D087-070B-3975794F1397}"/>
                      </a:ext>
                    </a:extLst>
                  </p:cNvPr>
                  <p:cNvGrpSpPr/>
                  <p:nvPr/>
                </p:nvGrpSpPr>
                <p:grpSpPr>
                  <a:xfrm>
                    <a:off x="311493" y="422031"/>
                    <a:ext cx="3560445" cy="4540136"/>
                    <a:chOff x="311493" y="422031"/>
                    <a:chExt cx="3560445" cy="4540136"/>
                  </a:xfrm>
                  <a:grpFill/>
                </p:grpSpPr>
                <p:sp>
                  <p:nvSpPr>
                    <p:cNvPr id="95" name="Rounded Rectangle 94">
                      <a:extLst>
                        <a:ext uri="{FF2B5EF4-FFF2-40B4-BE49-F238E27FC236}">
                          <a16:creationId xmlns:a16="http://schemas.microsoft.com/office/drawing/2014/main" id="{BDF9C85F-82CD-D6B7-EB3D-56407201E2BA}"/>
                        </a:ext>
                      </a:extLst>
                    </p:cNvPr>
                    <p:cNvSpPr/>
                    <p:nvPr/>
                  </p:nvSpPr>
                  <p:spPr>
                    <a:xfrm>
                      <a:off x="311493" y="422031"/>
                      <a:ext cx="2672866" cy="813916"/>
                    </a:xfrm>
                    <a:prstGeom prst="roundRect">
                      <a:avLst>
                        <a:gd name="adj" fmla="val 46297"/>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96" name="Triangle 95">
                      <a:extLst>
                        <a:ext uri="{FF2B5EF4-FFF2-40B4-BE49-F238E27FC236}">
                          <a16:creationId xmlns:a16="http://schemas.microsoft.com/office/drawing/2014/main" id="{7ACFF0D2-885D-90C2-92FA-1BF9A1169DD4}"/>
                        </a:ext>
                      </a:extLst>
                    </p:cNvPr>
                    <p:cNvSpPr/>
                    <p:nvPr/>
                  </p:nvSpPr>
                  <p:spPr>
                    <a:xfrm rot="1658300">
                      <a:off x="2876444" y="3792953"/>
                      <a:ext cx="995494" cy="1169214"/>
                    </a:xfrm>
                    <a:prstGeom prst="triangle">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grpSp>
              <p:sp>
                <p:nvSpPr>
                  <p:cNvPr id="94" name="Rectangle 93">
                    <a:extLst>
                      <a:ext uri="{FF2B5EF4-FFF2-40B4-BE49-F238E27FC236}">
                        <a16:creationId xmlns:a16="http://schemas.microsoft.com/office/drawing/2014/main" id="{8EA310F1-759D-9F5A-EB56-DB5C2A8C72DD}"/>
                      </a:ext>
                    </a:extLst>
                  </p:cNvPr>
                  <p:cNvSpPr/>
                  <p:nvPr/>
                </p:nvSpPr>
                <p:spPr>
                  <a:xfrm>
                    <a:off x="2362415" y="422031"/>
                    <a:ext cx="621939" cy="813916"/>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grpSp>
            <p:sp>
              <p:nvSpPr>
                <p:cNvPr id="92" name="TextBox 91">
                  <a:extLst>
                    <a:ext uri="{FF2B5EF4-FFF2-40B4-BE49-F238E27FC236}">
                      <a16:creationId xmlns:a16="http://schemas.microsoft.com/office/drawing/2014/main" id="{7965A675-DDFB-D714-B10C-B43B318C7BF8}"/>
                    </a:ext>
                  </a:extLst>
                </p:cNvPr>
                <p:cNvSpPr txBox="1"/>
                <p:nvPr/>
              </p:nvSpPr>
              <p:spPr>
                <a:xfrm>
                  <a:off x="311496" y="569626"/>
                  <a:ext cx="2515142" cy="537264"/>
                </a:xfrm>
                <a:prstGeom prst="rect">
                  <a:avLst/>
                </a:prstGeom>
                <a:noFill/>
              </p:spPr>
              <p:txBody>
                <a:bodyPr wrap="square" rtlCol="0">
                  <a:spAutoFit/>
                </a:bodyPr>
                <a:lstStyle/>
                <a:p>
                  <a:pPr algn="ctr"/>
                  <a:r>
                    <a:rPr lang="en-US" sz="2000" dirty="0">
                      <a:solidFill>
                        <a:schemeClr val="bg1"/>
                      </a:solidFill>
                      <a:latin typeface="Bree Serif" panose="02000503040000020004" pitchFamily="2" charset="77"/>
                    </a:rPr>
                    <a:t>3. Sign</a:t>
                  </a:r>
                </a:p>
              </p:txBody>
            </p:sp>
          </p:grpSp>
        </p:grpSp>
        <p:grpSp>
          <p:nvGrpSpPr>
            <p:cNvPr id="97" name="Group 96">
              <a:extLst>
                <a:ext uri="{FF2B5EF4-FFF2-40B4-BE49-F238E27FC236}">
                  <a16:creationId xmlns:a16="http://schemas.microsoft.com/office/drawing/2014/main" id="{7C7E4C0F-0FA9-FB58-EB6B-551D84C10A97}"/>
                </a:ext>
              </a:extLst>
            </p:cNvPr>
            <p:cNvGrpSpPr/>
            <p:nvPr/>
          </p:nvGrpSpPr>
          <p:grpSpPr>
            <a:xfrm>
              <a:off x="4685464" y="778896"/>
              <a:ext cx="1752073" cy="3303800"/>
              <a:chOff x="311489" y="422031"/>
              <a:chExt cx="2352667" cy="4436309"/>
            </a:xfrm>
          </p:grpSpPr>
          <p:sp>
            <p:nvSpPr>
              <p:cNvPr id="98" name="Rectangle 97">
                <a:extLst>
                  <a:ext uri="{FF2B5EF4-FFF2-40B4-BE49-F238E27FC236}">
                    <a16:creationId xmlns:a16="http://schemas.microsoft.com/office/drawing/2014/main" id="{B91EF506-3330-220C-28AC-F23B4448FBED}"/>
                  </a:ext>
                </a:extLst>
              </p:cNvPr>
              <p:cNvSpPr/>
              <p:nvPr/>
            </p:nvSpPr>
            <p:spPr>
              <a:xfrm>
                <a:off x="311496" y="1235947"/>
                <a:ext cx="2352657" cy="2669386"/>
              </a:xfrm>
              <a:prstGeom prst="rect">
                <a:avLst/>
              </a:prstGeom>
              <a:solidFill>
                <a:srgbClr val="D2E3F3"/>
              </a:solidFill>
              <a:ln>
                <a:noFill/>
              </a:ln>
            </p:spPr>
            <p:style>
              <a:lnRef idx="2">
                <a:schemeClr val="accent1">
                  <a:shade val="15000"/>
                </a:schemeClr>
              </a:lnRef>
              <a:fillRef idx="1">
                <a:schemeClr val="accent1"/>
              </a:fillRef>
              <a:effectRef idx="0">
                <a:schemeClr val="accent1"/>
              </a:effectRef>
              <a:fontRef idx="minor">
                <a:schemeClr val="lt1"/>
              </a:fontRef>
            </p:style>
            <p:txBody>
              <a:bodyPr lIns="144000" tIns="72000" rIns="144000" bIns="72000" rtlCol="0" anchor="t" anchorCtr="0"/>
              <a:lstStyle/>
              <a:p>
                <a:pPr lvl="0"/>
                <a:r>
                  <a:rPr lang="en-GB" sz="1100" dirty="0">
                    <a:solidFill>
                      <a:schemeClr val="tx2"/>
                    </a:solidFill>
                  </a:rPr>
                  <a:t>Schedule 2 medication must be securely transported to the car and put in the </a:t>
                </a:r>
                <a:r>
                  <a:rPr lang="en-GB" sz="1100" b="1" dirty="0">
                    <a:solidFill>
                      <a:schemeClr val="tx2"/>
                    </a:solidFill>
                  </a:rPr>
                  <a:t>car</a:t>
                </a:r>
                <a:r>
                  <a:rPr lang="en-GB" sz="1100" dirty="0">
                    <a:solidFill>
                      <a:schemeClr val="tx2"/>
                    </a:solidFill>
                  </a:rPr>
                  <a:t> </a:t>
                </a:r>
                <a:r>
                  <a:rPr lang="en-GB" sz="1100" b="1" dirty="0">
                    <a:solidFill>
                      <a:schemeClr val="tx2"/>
                    </a:solidFill>
                  </a:rPr>
                  <a:t>safe</a:t>
                </a:r>
                <a:r>
                  <a:rPr lang="en-GB" sz="1100" dirty="0">
                    <a:solidFill>
                      <a:schemeClr val="tx2"/>
                    </a:solidFill>
                  </a:rPr>
                  <a:t> accompanied by the Driver.  The Controlled Drug Register book is to be updated in the car</a:t>
                </a:r>
              </a:p>
            </p:txBody>
          </p:sp>
          <p:sp>
            <p:nvSpPr>
              <p:cNvPr id="99" name="Rectangle 98">
                <a:extLst>
                  <a:ext uri="{FF2B5EF4-FFF2-40B4-BE49-F238E27FC236}">
                    <a16:creationId xmlns:a16="http://schemas.microsoft.com/office/drawing/2014/main" id="{ED66D1DF-7739-0621-151D-36E15937DA71}"/>
                  </a:ext>
                </a:extLst>
              </p:cNvPr>
              <p:cNvSpPr/>
              <p:nvPr/>
            </p:nvSpPr>
            <p:spPr>
              <a:xfrm>
                <a:off x="311489" y="791155"/>
                <a:ext cx="1805230" cy="444792"/>
              </a:xfrm>
              <a:prstGeom prst="rect">
                <a:avLst/>
              </a:prstGeom>
              <a:solidFill>
                <a:schemeClr val="tx2">
                  <a:lumMod val="75000"/>
                  <a:lumOff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a:p>
            </p:txBody>
          </p:sp>
          <p:grpSp>
            <p:nvGrpSpPr>
              <p:cNvPr id="100" name="Group 99">
                <a:extLst>
                  <a:ext uri="{FF2B5EF4-FFF2-40B4-BE49-F238E27FC236}">
                    <a16:creationId xmlns:a16="http://schemas.microsoft.com/office/drawing/2014/main" id="{018082DD-1167-AE6B-712B-7598CC56D48C}"/>
                  </a:ext>
                </a:extLst>
              </p:cNvPr>
              <p:cNvGrpSpPr/>
              <p:nvPr/>
            </p:nvGrpSpPr>
            <p:grpSpPr>
              <a:xfrm>
                <a:off x="311494" y="422031"/>
                <a:ext cx="2352662" cy="4436309"/>
                <a:chOff x="311494" y="422031"/>
                <a:chExt cx="2515144" cy="4436309"/>
              </a:xfrm>
              <a:solidFill>
                <a:schemeClr val="tx2">
                  <a:lumMod val="75000"/>
                  <a:lumOff val="25000"/>
                </a:schemeClr>
              </a:solidFill>
            </p:grpSpPr>
            <p:grpSp>
              <p:nvGrpSpPr>
                <p:cNvPr id="101" name="Group 100">
                  <a:extLst>
                    <a:ext uri="{FF2B5EF4-FFF2-40B4-BE49-F238E27FC236}">
                      <a16:creationId xmlns:a16="http://schemas.microsoft.com/office/drawing/2014/main" id="{D2B8951E-82C2-DA3D-3261-86DA8A479CFF}"/>
                    </a:ext>
                  </a:extLst>
                </p:cNvPr>
                <p:cNvGrpSpPr/>
                <p:nvPr/>
              </p:nvGrpSpPr>
              <p:grpSpPr>
                <a:xfrm>
                  <a:off x="311494" y="422031"/>
                  <a:ext cx="2515144" cy="4436309"/>
                  <a:chOff x="311493" y="422031"/>
                  <a:chExt cx="2672866" cy="4436309"/>
                </a:xfrm>
                <a:grpFill/>
              </p:grpSpPr>
              <p:grpSp>
                <p:nvGrpSpPr>
                  <p:cNvPr id="103" name="Group 102">
                    <a:extLst>
                      <a:ext uri="{FF2B5EF4-FFF2-40B4-BE49-F238E27FC236}">
                        <a16:creationId xmlns:a16="http://schemas.microsoft.com/office/drawing/2014/main" id="{94278C2C-42A2-4178-ABAB-B9A43F6352F0}"/>
                      </a:ext>
                    </a:extLst>
                  </p:cNvPr>
                  <p:cNvGrpSpPr/>
                  <p:nvPr/>
                </p:nvGrpSpPr>
                <p:grpSpPr>
                  <a:xfrm>
                    <a:off x="311493" y="422031"/>
                    <a:ext cx="2672866" cy="4436309"/>
                    <a:chOff x="311493" y="422031"/>
                    <a:chExt cx="2672866" cy="4436309"/>
                  </a:xfrm>
                  <a:grpFill/>
                </p:grpSpPr>
                <p:sp>
                  <p:nvSpPr>
                    <p:cNvPr id="105" name="Rounded Rectangle 104">
                      <a:extLst>
                        <a:ext uri="{FF2B5EF4-FFF2-40B4-BE49-F238E27FC236}">
                          <a16:creationId xmlns:a16="http://schemas.microsoft.com/office/drawing/2014/main" id="{A0C53F42-10AB-4D03-7027-2EE2672CA18B}"/>
                        </a:ext>
                      </a:extLst>
                    </p:cNvPr>
                    <p:cNvSpPr/>
                    <p:nvPr/>
                  </p:nvSpPr>
                  <p:spPr>
                    <a:xfrm>
                      <a:off x="311493" y="422031"/>
                      <a:ext cx="2672866" cy="813916"/>
                    </a:xfrm>
                    <a:prstGeom prst="roundRect">
                      <a:avLst>
                        <a:gd name="adj" fmla="val 46297"/>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106" name="Triangle 105">
                      <a:extLst>
                        <a:ext uri="{FF2B5EF4-FFF2-40B4-BE49-F238E27FC236}">
                          <a16:creationId xmlns:a16="http://schemas.microsoft.com/office/drawing/2014/main" id="{7155A63C-97AA-2F4F-3D04-EB7364254E22}"/>
                        </a:ext>
                      </a:extLst>
                    </p:cNvPr>
                    <p:cNvSpPr/>
                    <p:nvPr/>
                  </p:nvSpPr>
                  <p:spPr>
                    <a:xfrm rot="10800000">
                      <a:off x="1153178" y="3905328"/>
                      <a:ext cx="1174030" cy="953012"/>
                    </a:xfrm>
                    <a:prstGeom prst="triangle">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grpSp>
              <p:sp>
                <p:nvSpPr>
                  <p:cNvPr id="104" name="Rectangle 103">
                    <a:extLst>
                      <a:ext uri="{FF2B5EF4-FFF2-40B4-BE49-F238E27FC236}">
                        <a16:creationId xmlns:a16="http://schemas.microsoft.com/office/drawing/2014/main" id="{FB184714-D472-798E-F876-3C2298AAF3D3}"/>
                      </a:ext>
                    </a:extLst>
                  </p:cNvPr>
                  <p:cNvSpPr/>
                  <p:nvPr/>
                </p:nvSpPr>
                <p:spPr>
                  <a:xfrm>
                    <a:off x="2362415" y="422031"/>
                    <a:ext cx="621939" cy="813916"/>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grpSp>
            <p:sp>
              <p:nvSpPr>
                <p:cNvPr id="102" name="TextBox 101">
                  <a:extLst>
                    <a:ext uri="{FF2B5EF4-FFF2-40B4-BE49-F238E27FC236}">
                      <a16:creationId xmlns:a16="http://schemas.microsoft.com/office/drawing/2014/main" id="{B96C1B02-44C0-2688-F250-C9B615A51805}"/>
                    </a:ext>
                  </a:extLst>
                </p:cNvPr>
                <p:cNvSpPr txBox="1"/>
                <p:nvPr/>
              </p:nvSpPr>
              <p:spPr>
                <a:xfrm>
                  <a:off x="311496" y="569626"/>
                  <a:ext cx="2515142" cy="537264"/>
                </a:xfrm>
                <a:prstGeom prst="rect">
                  <a:avLst/>
                </a:prstGeom>
                <a:noFill/>
              </p:spPr>
              <p:txBody>
                <a:bodyPr wrap="square" rtlCol="0">
                  <a:spAutoFit/>
                </a:bodyPr>
                <a:lstStyle/>
                <a:p>
                  <a:pPr algn="ctr"/>
                  <a:r>
                    <a:rPr lang="en-US" sz="2000" dirty="0">
                      <a:solidFill>
                        <a:schemeClr val="bg1"/>
                      </a:solidFill>
                      <a:latin typeface="Bree Serif" panose="02000503040000020004" pitchFamily="2" charset="77"/>
                    </a:rPr>
                    <a:t>5. Transport</a:t>
                  </a:r>
                </a:p>
              </p:txBody>
            </p:sp>
          </p:grpSp>
        </p:grpSp>
        <p:grpSp>
          <p:nvGrpSpPr>
            <p:cNvPr id="107" name="Group 106">
              <a:extLst>
                <a:ext uri="{FF2B5EF4-FFF2-40B4-BE49-F238E27FC236}">
                  <a16:creationId xmlns:a16="http://schemas.microsoft.com/office/drawing/2014/main" id="{00C4E58C-F747-0108-7C57-8136EEFD3FA9}"/>
                </a:ext>
              </a:extLst>
            </p:cNvPr>
            <p:cNvGrpSpPr/>
            <p:nvPr/>
          </p:nvGrpSpPr>
          <p:grpSpPr>
            <a:xfrm>
              <a:off x="6907577" y="778896"/>
              <a:ext cx="1752074" cy="3909941"/>
              <a:chOff x="311489" y="422031"/>
              <a:chExt cx="2352667" cy="5250230"/>
            </a:xfrm>
          </p:grpSpPr>
          <p:sp>
            <p:nvSpPr>
              <p:cNvPr id="108" name="Rectangle 107">
                <a:extLst>
                  <a:ext uri="{FF2B5EF4-FFF2-40B4-BE49-F238E27FC236}">
                    <a16:creationId xmlns:a16="http://schemas.microsoft.com/office/drawing/2014/main" id="{18639704-7315-ED77-AD7C-7E6889012F0D}"/>
                  </a:ext>
                </a:extLst>
              </p:cNvPr>
              <p:cNvSpPr/>
              <p:nvPr/>
            </p:nvSpPr>
            <p:spPr>
              <a:xfrm>
                <a:off x="311496" y="1235947"/>
                <a:ext cx="2352657" cy="4436314"/>
              </a:xfrm>
              <a:prstGeom prst="rect">
                <a:avLst/>
              </a:prstGeom>
              <a:solidFill>
                <a:srgbClr val="D2E3F3"/>
              </a:solidFill>
              <a:ln>
                <a:noFill/>
              </a:ln>
            </p:spPr>
            <p:style>
              <a:lnRef idx="2">
                <a:schemeClr val="accent1">
                  <a:shade val="15000"/>
                </a:schemeClr>
              </a:lnRef>
              <a:fillRef idx="1">
                <a:schemeClr val="accent1"/>
              </a:fillRef>
              <a:effectRef idx="0">
                <a:schemeClr val="accent1"/>
              </a:effectRef>
              <a:fontRef idx="minor">
                <a:schemeClr val="lt1"/>
              </a:fontRef>
            </p:style>
            <p:txBody>
              <a:bodyPr lIns="144000" tIns="72000" rIns="144000" bIns="72000" rtlCol="0" anchor="t" anchorCtr="0"/>
              <a:lstStyle/>
              <a:p>
                <a:r>
                  <a:rPr lang="en-US" sz="1000" dirty="0">
                    <a:solidFill>
                      <a:schemeClr val="tx2"/>
                    </a:solidFill>
                  </a:rPr>
                  <a:t>Prescribing Clinician needs to sign the Controlled Drug Register book if medication is issued.  This needs to be recorded within </a:t>
                </a:r>
                <a:r>
                  <a:rPr lang="en-US" sz="1000" dirty="0" err="1">
                    <a:solidFill>
                      <a:schemeClr val="tx2"/>
                    </a:solidFill>
                  </a:rPr>
                  <a:t>Adastra</a:t>
                </a:r>
                <a:r>
                  <a:rPr lang="en-US" sz="1000" dirty="0">
                    <a:solidFill>
                      <a:schemeClr val="tx2"/>
                    </a:solidFill>
                  </a:rPr>
                  <a:t> as a prescription and </a:t>
                </a:r>
                <a:r>
                  <a:rPr lang="en-US" sz="1000" b="1" dirty="0">
                    <a:solidFill>
                      <a:schemeClr val="tx2"/>
                    </a:solidFill>
                  </a:rPr>
                  <a:t>Saved for later </a:t>
                </a:r>
                <a:r>
                  <a:rPr lang="en-US" sz="1000" dirty="0">
                    <a:solidFill>
                      <a:schemeClr val="tx2"/>
                    </a:solidFill>
                  </a:rPr>
                  <a:t>instead of sending through Electronic Prescription Service</a:t>
                </a:r>
              </a:p>
              <a:p>
                <a:r>
                  <a:rPr lang="en-US" sz="1000" dirty="0">
                    <a:solidFill>
                      <a:schemeClr val="tx2"/>
                    </a:solidFill>
                  </a:rPr>
                  <a:t>The medication will need to be signed back into base if not issued to a patient</a:t>
                </a:r>
              </a:p>
              <a:p>
                <a:r>
                  <a:rPr lang="en-US" sz="1000" dirty="0">
                    <a:solidFill>
                      <a:schemeClr val="tx2"/>
                    </a:solidFill>
                  </a:rPr>
                  <a:t>On rase occasion Schedule 2 may need to moved from Base to Base – this needs to be documented in all Base and car  CD Register.</a:t>
                </a:r>
              </a:p>
              <a:p>
                <a:endParaRPr lang="en-US" sz="1100" dirty="0">
                  <a:solidFill>
                    <a:schemeClr val="tx2"/>
                  </a:solidFill>
                </a:endParaRPr>
              </a:p>
            </p:txBody>
          </p:sp>
          <p:sp>
            <p:nvSpPr>
              <p:cNvPr id="109" name="Rectangle 108">
                <a:extLst>
                  <a:ext uri="{FF2B5EF4-FFF2-40B4-BE49-F238E27FC236}">
                    <a16:creationId xmlns:a16="http://schemas.microsoft.com/office/drawing/2014/main" id="{8B0ADADE-FF74-BC17-50AA-ACF5B0639CD8}"/>
                  </a:ext>
                </a:extLst>
              </p:cNvPr>
              <p:cNvSpPr/>
              <p:nvPr/>
            </p:nvSpPr>
            <p:spPr>
              <a:xfrm>
                <a:off x="311489" y="791155"/>
                <a:ext cx="1805230" cy="444792"/>
              </a:xfrm>
              <a:prstGeom prst="rect">
                <a:avLst/>
              </a:prstGeom>
              <a:solidFill>
                <a:schemeClr val="tx2">
                  <a:lumMod val="75000"/>
                  <a:lumOff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a:p>
            </p:txBody>
          </p:sp>
          <p:grpSp>
            <p:nvGrpSpPr>
              <p:cNvPr id="110" name="Group 109">
                <a:extLst>
                  <a:ext uri="{FF2B5EF4-FFF2-40B4-BE49-F238E27FC236}">
                    <a16:creationId xmlns:a16="http://schemas.microsoft.com/office/drawing/2014/main" id="{7BF18AE3-7E06-E0C7-5E1F-CB034994053A}"/>
                  </a:ext>
                </a:extLst>
              </p:cNvPr>
              <p:cNvGrpSpPr/>
              <p:nvPr/>
            </p:nvGrpSpPr>
            <p:grpSpPr>
              <a:xfrm>
                <a:off x="311494" y="422031"/>
                <a:ext cx="2352662" cy="813917"/>
                <a:chOff x="311494" y="422031"/>
                <a:chExt cx="2515144" cy="813917"/>
              </a:xfrm>
              <a:solidFill>
                <a:schemeClr val="tx2">
                  <a:lumMod val="75000"/>
                  <a:lumOff val="25000"/>
                </a:schemeClr>
              </a:solidFill>
            </p:grpSpPr>
            <p:grpSp>
              <p:nvGrpSpPr>
                <p:cNvPr id="111" name="Group 110">
                  <a:extLst>
                    <a:ext uri="{FF2B5EF4-FFF2-40B4-BE49-F238E27FC236}">
                      <a16:creationId xmlns:a16="http://schemas.microsoft.com/office/drawing/2014/main" id="{071F75A6-9F77-5185-5724-6600A5638F2C}"/>
                    </a:ext>
                  </a:extLst>
                </p:cNvPr>
                <p:cNvGrpSpPr/>
                <p:nvPr/>
              </p:nvGrpSpPr>
              <p:grpSpPr>
                <a:xfrm>
                  <a:off x="311494" y="422031"/>
                  <a:ext cx="2515144" cy="813917"/>
                  <a:chOff x="311493" y="422031"/>
                  <a:chExt cx="2672866" cy="813917"/>
                </a:xfrm>
                <a:grpFill/>
              </p:grpSpPr>
              <p:sp>
                <p:nvSpPr>
                  <p:cNvPr id="115" name="Rounded Rectangle 114">
                    <a:extLst>
                      <a:ext uri="{FF2B5EF4-FFF2-40B4-BE49-F238E27FC236}">
                        <a16:creationId xmlns:a16="http://schemas.microsoft.com/office/drawing/2014/main" id="{4DFC17A3-7298-320B-6226-B57CEBF5C1E9}"/>
                      </a:ext>
                    </a:extLst>
                  </p:cNvPr>
                  <p:cNvSpPr/>
                  <p:nvPr/>
                </p:nvSpPr>
                <p:spPr>
                  <a:xfrm>
                    <a:off x="311493" y="422031"/>
                    <a:ext cx="2672866" cy="813917"/>
                  </a:xfrm>
                  <a:prstGeom prst="roundRect">
                    <a:avLst>
                      <a:gd name="adj" fmla="val 46297"/>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114" name="Rectangle 113">
                    <a:extLst>
                      <a:ext uri="{FF2B5EF4-FFF2-40B4-BE49-F238E27FC236}">
                        <a16:creationId xmlns:a16="http://schemas.microsoft.com/office/drawing/2014/main" id="{92D3D707-87D1-53D8-9F80-635B4A1063C9}"/>
                      </a:ext>
                    </a:extLst>
                  </p:cNvPr>
                  <p:cNvSpPr/>
                  <p:nvPr/>
                </p:nvSpPr>
                <p:spPr>
                  <a:xfrm>
                    <a:off x="2362415" y="422031"/>
                    <a:ext cx="621939" cy="813916"/>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grpSp>
            <p:sp>
              <p:nvSpPr>
                <p:cNvPr id="112" name="TextBox 111">
                  <a:extLst>
                    <a:ext uri="{FF2B5EF4-FFF2-40B4-BE49-F238E27FC236}">
                      <a16:creationId xmlns:a16="http://schemas.microsoft.com/office/drawing/2014/main" id="{EB9C8172-F9FA-BFF1-8D22-5F5D81D8101D}"/>
                    </a:ext>
                  </a:extLst>
                </p:cNvPr>
                <p:cNvSpPr txBox="1"/>
                <p:nvPr/>
              </p:nvSpPr>
              <p:spPr>
                <a:xfrm>
                  <a:off x="311496" y="569626"/>
                  <a:ext cx="2515142" cy="537264"/>
                </a:xfrm>
                <a:prstGeom prst="rect">
                  <a:avLst/>
                </a:prstGeom>
                <a:noFill/>
              </p:spPr>
              <p:txBody>
                <a:bodyPr wrap="square" rtlCol="0">
                  <a:spAutoFit/>
                </a:bodyPr>
                <a:lstStyle/>
                <a:p>
                  <a:pPr algn="ctr"/>
                  <a:r>
                    <a:rPr lang="en-US" sz="2000" dirty="0">
                      <a:solidFill>
                        <a:schemeClr val="bg1"/>
                      </a:solidFill>
                      <a:latin typeface="Bree Serif" panose="02000503040000020004" pitchFamily="2" charset="77"/>
                    </a:rPr>
                    <a:t>7. Dispense</a:t>
                  </a:r>
                </a:p>
              </p:txBody>
            </p:sp>
          </p:grpSp>
        </p:grpSp>
        <p:sp>
          <p:nvSpPr>
            <p:cNvPr id="117" name="TextBox 116">
              <a:extLst>
                <a:ext uri="{FF2B5EF4-FFF2-40B4-BE49-F238E27FC236}">
                  <a16:creationId xmlns:a16="http://schemas.microsoft.com/office/drawing/2014/main" id="{F08F6FF8-619E-21F1-1494-C2E3EB1DA366}"/>
                </a:ext>
              </a:extLst>
            </p:cNvPr>
            <p:cNvSpPr txBox="1"/>
            <p:nvPr/>
          </p:nvSpPr>
          <p:spPr>
            <a:xfrm rot="16200000">
              <a:off x="-1455018" y="1833195"/>
              <a:ext cx="2594079" cy="485477"/>
            </a:xfrm>
            <a:prstGeom prst="rect">
              <a:avLst/>
            </a:prstGeom>
            <a:noFill/>
          </p:spPr>
          <p:txBody>
            <a:bodyPr wrap="square" rtlCol="0">
              <a:spAutoFit/>
            </a:bodyPr>
            <a:lstStyle/>
            <a:p>
              <a:pPr algn="ctr"/>
              <a:r>
                <a:rPr lang="en-US" sz="2400" dirty="0">
                  <a:solidFill>
                    <a:schemeClr val="tx2"/>
                  </a:solidFill>
                  <a:latin typeface="Bree Serif" panose="02000503040000020004" pitchFamily="2" charset="77"/>
                </a:rPr>
                <a:t>Clinical</a:t>
              </a:r>
            </a:p>
          </p:txBody>
        </p:sp>
      </p:grpSp>
      <p:sp>
        <p:nvSpPr>
          <p:cNvPr id="158" name="TextBox 157">
            <a:extLst>
              <a:ext uri="{FF2B5EF4-FFF2-40B4-BE49-F238E27FC236}">
                <a16:creationId xmlns:a16="http://schemas.microsoft.com/office/drawing/2014/main" id="{1A53AF33-DC65-D326-95CC-CC45EB779810}"/>
              </a:ext>
            </a:extLst>
          </p:cNvPr>
          <p:cNvSpPr txBox="1"/>
          <p:nvPr/>
        </p:nvSpPr>
        <p:spPr>
          <a:xfrm rot="16200000">
            <a:off x="-817142" y="5218576"/>
            <a:ext cx="2359986" cy="461665"/>
          </a:xfrm>
          <a:prstGeom prst="rect">
            <a:avLst/>
          </a:prstGeom>
          <a:noFill/>
        </p:spPr>
        <p:txBody>
          <a:bodyPr wrap="square" rtlCol="0">
            <a:spAutoFit/>
          </a:bodyPr>
          <a:lstStyle/>
          <a:p>
            <a:pPr algn="ctr"/>
            <a:r>
              <a:rPr lang="en-US" sz="2400" dirty="0">
                <a:solidFill>
                  <a:schemeClr val="accent2">
                    <a:lumMod val="75000"/>
                  </a:schemeClr>
                </a:solidFill>
                <a:latin typeface="Bree Serif" panose="02000503040000020004" pitchFamily="2" charset="77"/>
              </a:rPr>
              <a:t>Operational</a:t>
            </a:r>
          </a:p>
        </p:txBody>
      </p:sp>
      <p:grpSp>
        <p:nvGrpSpPr>
          <p:cNvPr id="192" name="Group 191">
            <a:extLst>
              <a:ext uri="{FF2B5EF4-FFF2-40B4-BE49-F238E27FC236}">
                <a16:creationId xmlns:a16="http://schemas.microsoft.com/office/drawing/2014/main" id="{BA124C8D-D204-BC41-B54D-D023190D3A14}"/>
              </a:ext>
            </a:extLst>
          </p:cNvPr>
          <p:cNvGrpSpPr/>
          <p:nvPr/>
        </p:nvGrpSpPr>
        <p:grpSpPr>
          <a:xfrm>
            <a:off x="689352" y="3430542"/>
            <a:ext cx="5860696" cy="3198858"/>
            <a:chOff x="282060" y="3284085"/>
            <a:chExt cx="6155479" cy="3198858"/>
          </a:xfrm>
        </p:grpSpPr>
        <p:grpSp>
          <p:nvGrpSpPr>
            <p:cNvPr id="118" name="Group 117">
              <a:extLst>
                <a:ext uri="{FF2B5EF4-FFF2-40B4-BE49-F238E27FC236}">
                  <a16:creationId xmlns:a16="http://schemas.microsoft.com/office/drawing/2014/main" id="{BD55C0C6-564D-4B3A-D401-DDFCEA68A0B4}"/>
                </a:ext>
              </a:extLst>
            </p:cNvPr>
            <p:cNvGrpSpPr/>
            <p:nvPr/>
          </p:nvGrpSpPr>
          <p:grpSpPr>
            <a:xfrm>
              <a:off x="282060" y="3284085"/>
              <a:ext cx="2306478" cy="3198858"/>
              <a:chOff x="311489" y="-704401"/>
              <a:chExt cx="3097117" cy="4295395"/>
            </a:xfrm>
          </p:grpSpPr>
          <p:sp>
            <p:nvSpPr>
              <p:cNvPr id="119" name="Rectangle 118">
                <a:extLst>
                  <a:ext uri="{FF2B5EF4-FFF2-40B4-BE49-F238E27FC236}">
                    <a16:creationId xmlns:a16="http://schemas.microsoft.com/office/drawing/2014/main" id="{501E9935-09FC-A95E-ED76-EF7AE24DCE56}"/>
                  </a:ext>
                </a:extLst>
              </p:cNvPr>
              <p:cNvSpPr/>
              <p:nvPr/>
            </p:nvSpPr>
            <p:spPr>
              <a:xfrm>
                <a:off x="311496" y="1235947"/>
                <a:ext cx="2352658" cy="2355047"/>
              </a:xfrm>
              <a:prstGeom prst="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144000" tIns="72000" rIns="144000" bIns="72000" rtlCol="0" anchor="t" anchorCtr="0"/>
              <a:lstStyle/>
              <a:p>
                <a:r>
                  <a:rPr lang="en-US" sz="1100" dirty="0">
                    <a:solidFill>
                      <a:schemeClr val="tx2"/>
                    </a:solidFill>
                  </a:rPr>
                  <a:t>Host to accompany clinician to unlock and lock drug cupboard after drug collection</a:t>
                </a:r>
              </a:p>
              <a:p>
                <a:endParaRPr lang="en-US" sz="1100" dirty="0">
                  <a:solidFill>
                    <a:schemeClr val="tx2"/>
                  </a:solidFill>
                </a:endParaRPr>
              </a:p>
              <a:p>
                <a:r>
                  <a:rPr lang="en-GB" sz="1100" dirty="0">
                    <a:solidFill>
                      <a:schemeClr val="tx2"/>
                    </a:solidFill>
                  </a:rPr>
                  <a:t>Host is to keep the keys at all times and remain present during the entire process</a:t>
                </a:r>
              </a:p>
              <a:p>
                <a:endParaRPr lang="en-US" sz="1100" dirty="0">
                  <a:solidFill>
                    <a:schemeClr val="tx2"/>
                  </a:solidFill>
                </a:endParaRPr>
              </a:p>
              <a:p>
                <a:endParaRPr lang="en-US" sz="1100" dirty="0">
                  <a:solidFill>
                    <a:schemeClr val="tx2"/>
                  </a:solidFill>
                </a:endParaRPr>
              </a:p>
              <a:p>
                <a:endParaRPr lang="en-US" sz="1400" dirty="0">
                  <a:solidFill>
                    <a:schemeClr val="tx2"/>
                  </a:solidFill>
                </a:endParaRPr>
              </a:p>
            </p:txBody>
          </p:sp>
          <p:sp>
            <p:nvSpPr>
              <p:cNvPr id="120" name="Rectangle 119">
                <a:extLst>
                  <a:ext uri="{FF2B5EF4-FFF2-40B4-BE49-F238E27FC236}">
                    <a16:creationId xmlns:a16="http://schemas.microsoft.com/office/drawing/2014/main" id="{60494BC3-915D-3A1C-D189-6995EDC9F2EB}"/>
                  </a:ext>
                </a:extLst>
              </p:cNvPr>
              <p:cNvSpPr/>
              <p:nvPr/>
            </p:nvSpPr>
            <p:spPr>
              <a:xfrm>
                <a:off x="311489" y="791155"/>
                <a:ext cx="1805230" cy="444792"/>
              </a:xfrm>
              <a:prstGeom prst="rect">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a:p>
            </p:txBody>
          </p:sp>
          <p:grpSp>
            <p:nvGrpSpPr>
              <p:cNvPr id="121" name="Group 120">
                <a:extLst>
                  <a:ext uri="{FF2B5EF4-FFF2-40B4-BE49-F238E27FC236}">
                    <a16:creationId xmlns:a16="http://schemas.microsoft.com/office/drawing/2014/main" id="{F4816765-E622-0002-11A0-457005CE003F}"/>
                  </a:ext>
                </a:extLst>
              </p:cNvPr>
              <p:cNvGrpSpPr/>
              <p:nvPr/>
            </p:nvGrpSpPr>
            <p:grpSpPr>
              <a:xfrm>
                <a:off x="311494" y="-704401"/>
                <a:ext cx="3097112" cy="1940348"/>
                <a:chOff x="311494" y="-704401"/>
                <a:chExt cx="3311008" cy="1940348"/>
              </a:xfrm>
              <a:solidFill>
                <a:schemeClr val="tx2">
                  <a:lumMod val="75000"/>
                  <a:lumOff val="25000"/>
                </a:schemeClr>
              </a:solidFill>
            </p:grpSpPr>
            <p:grpSp>
              <p:nvGrpSpPr>
                <p:cNvPr id="122" name="Group 121">
                  <a:extLst>
                    <a:ext uri="{FF2B5EF4-FFF2-40B4-BE49-F238E27FC236}">
                      <a16:creationId xmlns:a16="http://schemas.microsoft.com/office/drawing/2014/main" id="{4F9D4F7F-A47C-2BA6-1152-01085AAB0D2B}"/>
                    </a:ext>
                  </a:extLst>
                </p:cNvPr>
                <p:cNvGrpSpPr/>
                <p:nvPr/>
              </p:nvGrpSpPr>
              <p:grpSpPr>
                <a:xfrm>
                  <a:off x="311494" y="-704401"/>
                  <a:ext cx="3311008" cy="1940348"/>
                  <a:chOff x="311493" y="-704401"/>
                  <a:chExt cx="3518638" cy="1940348"/>
                </a:xfrm>
                <a:grpFill/>
              </p:grpSpPr>
              <p:grpSp>
                <p:nvGrpSpPr>
                  <p:cNvPr id="124" name="Group 123">
                    <a:extLst>
                      <a:ext uri="{FF2B5EF4-FFF2-40B4-BE49-F238E27FC236}">
                        <a16:creationId xmlns:a16="http://schemas.microsoft.com/office/drawing/2014/main" id="{E96CA423-93C0-AB40-3033-EB86805D3127}"/>
                      </a:ext>
                    </a:extLst>
                  </p:cNvPr>
                  <p:cNvGrpSpPr/>
                  <p:nvPr/>
                </p:nvGrpSpPr>
                <p:grpSpPr>
                  <a:xfrm>
                    <a:off x="311493" y="-704401"/>
                    <a:ext cx="3518638" cy="1940348"/>
                    <a:chOff x="311493" y="-704401"/>
                    <a:chExt cx="3518638" cy="1940348"/>
                  </a:xfrm>
                  <a:grpFill/>
                </p:grpSpPr>
                <p:sp>
                  <p:nvSpPr>
                    <p:cNvPr id="126" name="Rounded Rectangle 125">
                      <a:extLst>
                        <a:ext uri="{FF2B5EF4-FFF2-40B4-BE49-F238E27FC236}">
                          <a16:creationId xmlns:a16="http://schemas.microsoft.com/office/drawing/2014/main" id="{39B07577-3637-B66C-7E66-647C354A57AF}"/>
                        </a:ext>
                      </a:extLst>
                    </p:cNvPr>
                    <p:cNvSpPr/>
                    <p:nvPr/>
                  </p:nvSpPr>
                  <p:spPr>
                    <a:xfrm>
                      <a:off x="311493" y="422031"/>
                      <a:ext cx="2672866" cy="813916"/>
                    </a:xfrm>
                    <a:prstGeom prst="roundRect">
                      <a:avLst>
                        <a:gd name="adj" fmla="val 46297"/>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127" name="Triangle 126">
                      <a:extLst>
                        <a:ext uri="{FF2B5EF4-FFF2-40B4-BE49-F238E27FC236}">
                          <a16:creationId xmlns:a16="http://schemas.microsoft.com/office/drawing/2014/main" id="{9402C5C3-92CE-847B-D356-24DC809C708E}"/>
                        </a:ext>
                      </a:extLst>
                    </p:cNvPr>
                    <p:cNvSpPr/>
                    <p:nvPr/>
                  </p:nvSpPr>
                  <p:spPr>
                    <a:xfrm rot="1992831">
                      <a:off x="2861016" y="-704401"/>
                      <a:ext cx="969115" cy="1206802"/>
                    </a:xfrm>
                    <a:prstGeom prst="triangle">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grpSp>
              <p:sp>
                <p:nvSpPr>
                  <p:cNvPr id="125" name="Rectangle 124">
                    <a:extLst>
                      <a:ext uri="{FF2B5EF4-FFF2-40B4-BE49-F238E27FC236}">
                        <a16:creationId xmlns:a16="http://schemas.microsoft.com/office/drawing/2014/main" id="{689811AE-9CEB-BCAF-F890-85FCB1A25A9C}"/>
                      </a:ext>
                    </a:extLst>
                  </p:cNvPr>
                  <p:cNvSpPr/>
                  <p:nvPr/>
                </p:nvSpPr>
                <p:spPr>
                  <a:xfrm>
                    <a:off x="2362415" y="422031"/>
                    <a:ext cx="621939" cy="813916"/>
                  </a:xfrm>
                  <a:prstGeom prst="rect">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grpSp>
            <p:sp>
              <p:nvSpPr>
                <p:cNvPr id="123" name="TextBox 122">
                  <a:extLst>
                    <a:ext uri="{FF2B5EF4-FFF2-40B4-BE49-F238E27FC236}">
                      <a16:creationId xmlns:a16="http://schemas.microsoft.com/office/drawing/2014/main" id="{6146DC89-1F0A-7899-8BC7-459ADC8CA61F}"/>
                    </a:ext>
                  </a:extLst>
                </p:cNvPr>
                <p:cNvSpPr txBox="1"/>
                <p:nvPr/>
              </p:nvSpPr>
              <p:spPr>
                <a:xfrm>
                  <a:off x="311496" y="569626"/>
                  <a:ext cx="2515141" cy="537264"/>
                </a:xfrm>
                <a:prstGeom prst="rect">
                  <a:avLst/>
                </a:prstGeom>
                <a:noFill/>
              </p:spPr>
              <p:txBody>
                <a:bodyPr wrap="square" rtlCol="0">
                  <a:spAutoFit/>
                </a:bodyPr>
                <a:lstStyle/>
                <a:p>
                  <a:pPr algn="ctr"/>
                  <a:r>
                    <a:rPr lang="en-US" sz="2000" dirty="0">
                      <a:solidFill>
                        <a:schemeClr val="bg1"/>
                      </a:solidFill>
                      <a:latin typeface="Bree Serif" panose="02000503040000020004" pitchFamily="2" charset="77"/>
                    </a:rPr>
                    <a:t>2. Collect</a:t>
                  </a:r>
                </a:p>
              </p:txBody>
            </p:sp>
          </p:grpSp>
        </p:grpSp>
        <p:grpSp>
          <p:nvGrpSpPr>
            <p:cNvPr id="159" name="Group 158">
              <a:extLst>
                <a:ext uri="{FF2B5EF4-FFF2-40B4-BE49-F238E27FC236}">
                  <a16:creationId xmlns:a16="http://schemas.microsoft.com/office/drawing/2014/main" id="{CD1595EE-D970-C15D-EA85-185850DA22FE}"/>
                </a:ext>
              </a:extLst>
            </p:cNvPr>
            <p:cNvGrpSpPr/>
            <p:nvPr/>
          </p:nvGrpSpPr>
          <p:grpSpPr>
            <a:xfrm>
              <a:off x="2474165" y="4122959"/>
              <a:ext cx="1752074" cy="2125849"/>
              <a:chOff x="311489" y="422031"/>
              <a:chExt cx="2352667" cy="2854569"/>
            </a:xfrm>
          </p:grpSpPr>
          <p:sp>
            <p:nvSpPr>
              <p:cNvPr id="160" name="Rectangle 159">
                <a:extLst>
                  <a:ext uri="{FF2B5EF4-FFF2-40B4-BE49-F238E27FC236}">
                    <a16:creationId xmlns:a16="http://schemas.microsoft.com/office/drawing/2014/main" id="{07B2C0D1-BC81-7B2B-9D4F-3529ECE417AD}"/>
                  </a:ext>
                </a:extLst>
              </p:cNvPr>
              <p:cNvSpPr/>
              <p:nvPr/>
            </p:nvSpPr>
            <p:spPr>
              <a:xfrm>
                <a:off x="311496" y="1235947"/>
                <a:ext cx="2352657" cy="2040653"/>
              </a:xfrm>
              <a:prstGeom prst="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144000" tIns="72000" rIns="144000" bIns="72000" rtlCol="0" anchor="t" anchorCtr="0"/>
              <a:lstStyle/>
              <a:p>
                <a:r>
                  <a:rPr lang="en-US" sz="1100" dirty="0">
                    <a:solidFill>
                      <a:schemeClr val="tx2"/>
                    </a:solidFill>
                  </a:rPr>
                  <a:t>Host to sign as witness in Controlled Drug Register book if Controlled Drugs are being signed out</a:t>
                </a:r>
              </a:p>
            </p:txBody>
          </p:sp>
          <p:sp>
            <p:nvSpPr>
              <p:cNvPr id="161" name="Rectangle 160">
                <a:extLst>
                  <a:ext uri="{FF2B5EF4-FFF2-40B4-BE49-F238E27FC236}">
                    <a16:creationId xmlns:a16="http://schemas.microsoft.com/office/drawing/2014/main" id="{369B7FE1-DC66-1AFB-2A8B-B1ED23635F7A}"/>
                  </a:ext>
                </a:extLst>
              </p:cNvPr>
              <p:cNvSpPr/>
              <p:nvPr/>
            </p:nvSpPr>
            <p:spPr>
              <a:xfrm>
                <a:off x="311489" y="791155"/>
                <a:ext cx="1805230" cy="444792"/>
              </a:xfrm>
              <a:prstGeom prst="rect">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a:p>
            </p:txBody>
          </p:sp>
          <p:grpSp>
            <p:nvGrpSpPr>
              <p:cNvPr id="162" name="Group 161">
                <a:extLst>
                  <a:ext uri="{FF2B5EF4-FFF2-40B4-BE49-F238E27FC236}">
                    <a16:creationId xmlns:a16="http://schemas.microsoft.com/office/drawing/2014/main" id="{304ADEC4-2BEE-F0CB-273A-7E519B39FA5B}"/>
                  </a:ext>
                </a:extLst>
              </p:cNvPr>
              <p:cNvGrpSpPr/>
              <p:nvPr/>
            </p:nvGrpSpPr>
            <p:grpSpPr>
              <a:xfrm>
                <a:off x="311494" y="422031"/>
                <a:ext cx="2352662" cy="813917"/>
                <a:chOff x="311494" y="422031"/>
                <a:chExt cx="2515144" cy="813917"/>
              </a:xfrm>
              <a:solidFill>
                <a:schemeClr val="tx2">
                  <a:lumMod val="75000"/>
                  <a:lumOff val="25000"/>
                </a:schemeClr>
              </a:solidFill>
            </p:grpSpPr>
            <p:grpSp>
              <p:nvGrpSpPr>
                <p:cNvPr id="163" name="Group 162">
                  <a:extLst>
                    <a:ext uri="{FF2B5EF4-FFF2-40B4-BE49-F238E27FC236}">
                      <a16:creationId xmlns:a16="http://schemas.microsoft.com/office/drawing/2014/main" id="{9CDC6DF0-EAC0-D3EA-E7DB-40BC4405850F}"/>
                    </a:ext>
                  </a:extLst>
                </p:cNvPr>
                <p:cNvGrpSpPr/>
                <p:nvPr/>
              </p:nvGrpSpPr>
              <p:grpSpPr>
                <a:xfrm>
                  <a:off x="311494" y="422031"/>
                  <a:ext cx="2515144" cy="813917"/>
                  <a:chOff x="311493" y="422031"/>
                  <a:chExt cx="2672866" cy="813917"/>
                </a:xfrm>
                <a:grpFill/>
              </p:grpSpPr>
              <p:sp>
                <p:nvSpPr>
                  <p:cNvPr id="167" name="Rounded Rectangle 166">
                    <a:extLst>
                      <a:ext uri="{FF2B5EF4-FFF2-40B4-BE49-F238E27FC236}">
                        <a16:creationId xmlns:a16="http://schemas.microsoft.com/office/drawing/2014/main" id="{C53628D5-443C-441D-D50A-24007B339268}"/>
                      </a:ext>
                    </a:extLst>
                  </p:cNvPr>
                  <p:cNvSpPr/>
                  <p:nvPr/>
                </p:nvSpPr>
                <p:spPr>
                  <a:xfrm>
                    <a:off x="311493" y="422031"/>
                    <a:ext cx="2672866" cy="813917"/>
                  </a:xfrm>
                  <a:prstGeom prst="roundRect">
                    <a:avLst>
                      <a:gd name="adj" fmla="val 46297"/>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166" name="Rectangle 165">
                    <a:extLst>
                      <a:ext uri="{FF2B5EF4-FFF2-40B4-BE49-F238E27FC236}">
                        <a16:creationId xmlns:a16="http://schemas.microsoft.com/office/drawing/2014/main" id="{ABA5B7E8-68EE-DC2E-2E1C-DA73FFAFFBE1}"/>
                      </a:ext>
                    </a:extLst>
                  </p:cNvPr>
                  <p:cNvSpPr/>
                  <p:nvPr/>
                </p:nvSpPr>
                <p:spPr>
                  <a:xfrm>
                    <a:off x="2362415" y="422031"/>
                    <a:ext cx="621939" cy="813916"/>
                  </a:xfrm>
                  <a:prstGeom prst="rect">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grpSp>
            <p:sp>
              <p:nvSpPr>
                <p:cNvPr id="164" name="TextBox 163">
                  <a:extLst>
                    <a:ext uri="{FF2B5EF4-FFF2-40B4-BE49-F238E27FC236}">
                      <a16:creationId xmlns:a16="http://schemas.microsoft.com/office/drawing/2014/main" id="{227DEBDE-1308-F158-B92C-9F56652387A8}"/>
                    </a:ext>
                  </a:extLst>
                </p:cNvPr>
                <p:cNvSpPr txBox="1"/>
                <p:nvPr/>
              </p:nvSpPr>
              <p:spPr>
                <a:xfrm>
                  <a:off x="311496" y="569626"/>
                  <a:ext cx="2515142" cy="537263"/>
                </a:xfrm>
                <a:prstGeom prst="rect">
                  <a:avLst/>
                </a:prstGeom>
                <a:noFill/>
              </p:spPr>
              <p:txBody>
                <a:bodyPr wrap="square" rtlCol="0">
                  <a:spAutoFit/>
                </a:bodyPr>
                <a:lstStyle/>
                <a:p>
                  <a:pPr algn="ctr"/>
                  <a:r>
                    <a:rPr lang="en-US" sz="2000" dirty="0">
                      <a:solidFill>
                        <a:schemeClr val="bg1"/>
                      </a:solidFill>
                      <a:latin typeface="Bree Serif" panose="02000503040000020004" pitchFamily="2" charset="77"/>
                    </a:rPr>
                    <a:t>4. Witness</a:t>
                  </a:r>
                </a:p>
              </p:txBody>
            </p:sp>
          </p:grpSp>
        </p:grpSp>
        <p:grpSp>
          <p:nvGrpSpPr>
            <p:cNvPr id="169" name="Group 168">
              <a:extLst>
                <a:ext uri="{FF2B5EF4-FFF2-40B4-BE49-F238E27FC236}">
                  <a16:creationId xmlns:a16="http://schemas.microsoft.com/office/drawing/2014/main" id="{19B58F9B-42C1-453A-E921-F5576B56170E}"/>
                </a:ext>
              </a:extLst>
            </p:cNvPr>
            <p:cNvGrpSpPr/>
            <p:nvPr/>
          </p:nvGrpSpPr>
          <p:grpSpPr>
            <a:xfrm>
              <a:off x="4685465" y="4122960"/>
              <a:ext cx="1752074" cy="2125849"/>
              <a:chOff x="311489" y="422031"/>
              <a:chExt cx="2352668" cy="2854569"/>
            </a:xfrm>
          </p:grpSpPr>
          <p:sp>
            <p:nvSpPr>
              <p:cNvPr id="170" name="Rectangle 169">
                <a:extLst>
                  <a:ext uri="{FF2B5EF4-FFF2-40B4-BE49-F238E27FC236}">
                    <a16:creationId xmlns:a16="http://schemas.microsoft.com/office/drawing/2014/main" id="{9F20166B-CFAE-C8A8-7459-71EBD3ED153A}"/>
                  </a:ext>
                </a:extLst>
              </p:cNvPr>
              <p:cNvSpPr/>
              <p:nvPr/>
            </p:nvSpPr>
            <p:spPr>
              <a:xfrm>
                <a:off x="311496" y="1235947"/>
                <a:ext cx="2352657" cy="2040653"/>
              </a:xfrm>
              <a:prstGeom prst="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144000" tIns="72000" rIns="144000" bIns="72000" rtlCol="0" anchor="t" anchorCtr="0"/>
              <a:lstStyle/>
              <a:p>
                <a:r>
                  <a:rPr lang="en-US" sz="1100" dirty="0">
                    <a:solidFill>
                      <a:schemeClr val="tx2"/>
                    </a:solidFill>
                  </a:rPr>
                  <a:t>Driver to sign as witness in Controlled Drug Register book in car and ensure the Schedule 2 medication is securely stored in the </a:t>
                </a:r>
                <a:r>
                  <a:rPr lang="en-US" sz="1100" b="1" dirty="0">
                    <a:solidFill>
                      <a:schemeClr val="tx2"/>
                    </a:solidFill>
                  </a:rPr>
                  <a:t>car safe</a:t>
                </a:r>
              </a:p>
            </p:txBody>
          </p:sp>
          <p:sp>
            <p:nvSpPr>
              <p:cNvPr id="171" name="Rectangle 170">
                <a:extLst>
                  <a:ext uri="{FF2B5EF4-FFF2-40B4-BE49-F238E27FC236}">
                    <a16:creationId xmlns:a16="http://schemas.microsoft.com/office/drawing/2014/main" id="{D83C72F0-0B6F-4DF4-C471-7552825250F0}"/>
                  </a:ext>
                </a:extLst>
              </p:cNvPr>
              <p:cNvSpPr/>
              <p:nvPr/>
            </p:nvSpPr>
            <p:spPr>
              <a:xfrm>
                <a:off x="311489" y="791155"/>
                <a:ext cx="1805230" cy="444792"/>
              </a:xfrm>
              <a:prstGeom prst="rect">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a:p>
            </p:txBody>
          </p:sp>
          <p:grpSp>
            <p:nvGrpSpPr>
              <p:cNvPr id="172" name="Group 171">
                <a:extLst>
                  <a:ext uri="{FF2B5EF4-FFF2-40B4-BE49-F238E27FC236}">
                    <a16:creationId xmlns:a16="http://schemas.microsoft.com/office/drawing/2014/main" id="{E39F3891-876D-FC41-51CB-2F6538A37258}"/>
                  </a:ext>
                </a:extLst>
              </p:cNvPr>
              <p:cNvGrpSpPr/>
              <p:nvPr/>
            </p:nvGrpSpPr>
            <p:grpSpPr>
              <a:xfrm>
                <a:off x="311494" y="422031"/>
                <a:ext cx="2352663" cy="813916"/>
                <a:chOff x="311494" y="422031"/>
                <a:chExt cx="2515145" cy="813916"/>
              </a:xfrm>
              <a:solidFill>
                <a:schemeClr val="tx2">
                  <a:lumMod val="75000"/>
                  <a:lumOff val="25000"/>
                </a:schemeClr>
              </a:solidFill>
            </p:grpSpPr>
            <p:grpSp>
              <p:nvGrpSpPr>
                <p:cNvPr id="173" name="Group 172">
                  <a:extLst>
                    <a:ext uri="{FF2B5EF4-FFF2-40B4-BE49-F238E27FC236}">
                      <a16:creationId xmlns:a16="http://schemas.microsoft.com/office/drawing/2014/main" id="{09945D53-7C4E-02CD-647E-312B32F426B6}"/>
                    </a:ext>
                  </a:extLst>
                </p:cNvPr>
                <p:cNvGrpSpPr/>
                <p:nvPr/>
              </p:nvGrpSpPr>
              <p:grpSpPr>
                <a:xfrm>
                  <a:off x="311494" y="422031"/>
                  <a:ext cx="2515145" cy="813916"/>
                  <a:chOff x="311493" y="422031"/>
                  <a:chExt cx="2672867" cy="813916"/>
                </a:xfrm>
                <a:grpFill/>
              </p:grpSpPr>
              <p:sp>
                <p:nvSpPr>
                  <p:cNvPr id="177" name="Rounded Rectangle 176">
                    <a:extLst>
                      <a:ext uri="{FF2B5EF4-FFF2-40B4-BE49-F238E27FC236}">
                        <a16:creationId xmlns:a16="http://schemas.microsoft.com/office/drawing/2014/main" id="{B559EB4E-4FD4-CF9F-D0FB-5E60E5C441D9}"/>
                      </a:ext>
                    </a:extLst>
                  </p:cNvPr>
                  <p:cNvSpPr/>
                  <p:nvPr/>
                </p:nvSpPr>
                <p:spPr>
                  <a:xfrm>
                    <a:off x="311493" y="422031"/>
                    <a:ext cx="2672867" cy="813916"/>
                  </a:xfrm>
                  <a:prstGeom prst="roundRect">
                    <a:avLst>
                      <a:gd name="adj" fmla="val 46297"/>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176" name="Rectangle 175">
                    <a:extLst>
                      <a:ext uri="{FF2B5EF4-FFF2-40B4-BE49-F238E27FC236}">
                        <a16:creationId xmlns:a16="http://schemas.microsoft.com/office/drawing/2014/main" id="{0F31397B-FB40-34A7-892D-EC638694F332}"/>
                      </a:ext>
                    </a:extLst>
                  </p:cNvPr>
                  <p:cNvSpPr/>
                  <p:nvPr/>
                </p:nvSpPr>
                <p:spPr>
                  <a:xfrm>
                    <a:off x="2362415" y="422031"/>
                    <a:ext cx="621939" cy="813916"/>
                  </a:xfrm>
                  <a:prstGeom prst="rect">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grpSp>
            <p:sp>
              <p:nvSpPr>
                <p:cNvPr id="174" name="TextBox 173">
                  <a:extLst>
                    <a:ext uri="{FF2B5EF4-FFF2-40B4-BE49-F238E27FC236}">
                      <a16:creationId xmlns:a16="http://schemas.microsoft.com/office/drawing/2014/main" id="{C1E4592D-B075-98F0-566C-618295EA5480}"/>
                    </a:ext>
                  </a:extLst>
                </p:cNvPr>
                <p:cNvSpPr txBox="1"/>
                <p:nvPr/>
              </p:nvSpPr>
              <p:spPr>
                <a:xfrm>
                  <a:off x="311495" y="569626"/>
                  <a:ext cx="2515142" cy="537264"/>
                </a:xfrm>
                <a:prstGeom prst="rect">
                  <a:avLst/>
                </a:prstGeom>
                <a:noFill/>
              </p:spPr>
              <p:txBody>
                <a:bodyPr wrap="square" rtlCol="0">
                  <a:spAutoFit/>
                </a:bodyPr>
                <a:lstStyle/>
                <a:p>
                  <a:pPr algn="ctr"/>
                  <a:r>
                    <a:rPr lang="en-US" sz="2000" dirty="0">
                      <a:solidFill>
                        <a:schemeClr val="bg1"/>
                      </a:solidFill>
                      <a:latin typeface="Bree Serif" panose="02000503040000020004" pitchFamily="2" charset="77"/>
                    </a:rPr>
                    <a:t>6. Record</a:t>
                  </a:r>
                </a:p>
              </p:txBody>
            </p:sp>
          </p:grpSp>
        </p:grpSp>
      </p:grpSp>
      <p:sp>
        <p:nvSpPr>
          <p:cNvPr id="2" name="TextBox 1">
            <a:extLst>
              <a:ext uri="{FF2B5EF4-FFF2-40B4-BE49-F238E27FC236}">
                <a16:creationId xmlns:a16="http://schemas.microsoft.com/office/drawing/2014/main" id="{736E24EE-F3BB-8E62-61B9-67157BC4ABD6}"/>
              </a:ext>
            </a:extLst>
          </p:cNvPr>
          <p:cNvSpPr txBox="1"/>
          <p:nvPr/>
        </p:nvSpPr>
        <p:spPr>
          <a:xfrm>
            <a:off x="461765" y="6065"/>
            <a:ext cx="8088880" cy="378565"/>
          </a:xfrm>
          <a:prstGeom prst="rect">
            <a:avLst/>
          </a:prstGeom>
          <a:noFill/>
        </p:spPr>
        <p:txBody>
          <a:bodyPr wrap="square" rtlCol="0">
            <a:spAutoFit/>
          </a:bodyPr>
          <a:lstStyle/>
          <a:p>
            <a:pPr>
              <a:lnSpc>
                <a:spcPct val="107000"/>
              </a:lnSpc>
              <a:spcBef>
                <a:spcPts val="800"/>
              </a:spcBef>
              <a:spcAft>
                <a:spcPts val="400"/>
              </a:spcAft>
            </a:pPr>
            <a:r>
              <a:rPr lang="en-GB" sz="1800" b="1" kern="100" dirty="0">
                <a:solidFill>
                  <a:srgbClr val="0F4761"/>
                </a:solidFill>
                <a:effectLst/>
                <a:latin typeface="Aptos Display" panose="020B0004020202020204" pitchFamily="34" charset="0"/>
                <a:ea typeface="Times New Roman" panose="02020603050405020304" pitchFamily="18" charset="0"/>
                <a:cs typeface="Times New Roman" panose="02020603050405020304" pitchFamily="18" charset="0"/>
              </a:rPr>
              <a:t>SOP – Transporting and Dispensing Medication </a:t>
            </a:r>
            <a:r>
              <a:rPr lang="en-GB" b="1" kern="100" dirty="0">
                <a:solidFill>
                  <a:srgbClr val="0F4761"/>
                </a:solidFill>
                <a:latin typeface="Aptos Display" panose="020B0004020202020204" pitchFamily="34" charset="0"/>
                <a:ea typeface="Times New Roman" panose="02020603050405020304" pitchFamily="18" charset="0"/>
                <a:cs typeface="Times New Roman" panose="02020603050405020304" pitchFamily="18" charset="0"/>
              </a:rPr>
              <a:t>from </a:t>
            </a:r>
            <a:r>
              <a:rPr lang="en-GB" sz="1800" b="1" kern="100" dirty="0">
                <a:solidFill>
                  <a:srgbClr val="0F4761"/>
                </a:solidFill>
                <a:effectLst/>
                <a:latin typeface="Aptos Display" panose="020B0004020202020204" pitchFamily="34" charset="0"/>
                <a:ea typeface="Times New Roman" panose="02020603050405020304" pitchFamily="18" charset="0"/>
                <a:cs typeface="Times New Roman" panose="02020603050405020304" pitchFamily="18" charset="0"/>
              </a:rPr>
              <a:t>the IUC Car</a:t>
            </a:r>
          </a:p>
        </p:txBody>
      </p:sp>
      <p:sp>
        <p:nvSpPr>
          <p:cNvPr id="3" name="TextBox 2">
            <a:extLst>
              <a:ext uri="{FF2B5EF4-FFF2-40B4-BE49-F238E27FC236}">
                <a16:creationId xmlns:a16="http://schemas.microsoft.com/office/drawing/2014/main" id="{759975FD-5C55-EE09-0A47-AFB1ADDC19A5}"/>
              </a:ext>
            </a:extLst>
          </p:cNvPr>
          <p:cNvSpPr txBox="1"/>
          <p:nvPr/>
        </p:nvSpPr>
        <p:spPr>
          <a:xfrm>
            <a:off x="210312" y="311713"/>
            <a:ext cx="8714232" cy="461665"/>
          </a:xfrm>
          <a:prstGeom prst="rect">
            <a:avLst/>
          </a:prstGeom>
          <a:noFill/>
        </p:spPr>
        <p:txBody>
          <a:bodyPr wrap="square" rtlCol="0">
            <a:spAutoFit/>
          </a:bodyPr>
          <a:lstStyle/>
          <a:p>
            <a:r>
              <a:rPr lang="en-GB" sz="1200" dirty="0">
                <a:effectLst/>
                <a:latin typeface="Aptos" panose="020B0004020202020204" pitchFamily="34" charset="0"/>
                <a:ea typeface="Aptos" panose="020B0004020202020204" pitchFamily="34" charset="0"/>
                <a:cs typeface="Times New Roman" panose="02020603050405020304" pitchFamily="18" charset="0"/>
              </a:rPr>
              <a:t>Medication should only be dispensed from stock in exceptional circumstances, if a chemist is closed and is needed for immediate treatment during a home visit</a:t>
            </a:r>
            <a:endParaRPr lang="en-GB" sz="1200" dirty="0"/>
          </a:p>
        </p:txBody>
      </p:sp>
      <p:sp>
        <p:nvSpPr>
          <p:cNvPr id="17" name="Triangle 126">
            <a:extLst>
              <a:ext uri="{FF2B5EF4-FFF2-40B4-BE49-F238E27FC236}">
                <a16:creationId xmlns:a16="http://schemas.microsoft.com/office/drawing/2014/main" id="{D41A0487-E9F5-13B7-B6F2-49899EA7E0E0}"/>
              </a:ext>
            </a:extLst>
          </p:cNvPr>
          <p:cNvSpPr/>
          <p:nvPr/>
        </p:nvSpPr>
        <p:spPr>
          <a:xfrm rot="10800000">
            <a:off x="1159957" y="3404240"/>
            <a:ext cx="666844" cy="840413"/>
          </a:xfrm>
          <a:prstGeom prst="triangle">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18" name="Triangle 126">
            <a:extLst>
              <a:ext uri="{FF2B5EF4-FFF2-40B4-BE49-F238E27FC236}">
                <a16:creationId xmlns:a16="http://schemas.microsoft.com/office/drawing/2014/main" id="{23E4D242-DBB4-4CA0-6775-1ECDB379BAB2}"/>
              </a:ext>
            </a:extLst>
          </p:cNvPr>
          <p:cNvSpPr/>
          <p:nvPr/>
        </p:nvSpPr>
        <p:spPr>
          <a:xfrm rot="10800000">
            <a:off x="3324507" y="3559688"/>
            <a:ext cx="559185" cy="709725"/>
          </a:xfrm>
          <a:prstGeom prst="triangle">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19" name="Triangle 126">
            <a:extLst>
              <a:ext uri="{FF2B5EF4-FFF2-40B4-BE49-F238E27FC236}">
                <a16:creationId xmlns:a16="http://schemas.microsoft.com/office/drawing/2014/main" id="{5360BB51-FCA9-82B7-5C9D-1C8CA845919F}"/>
              </a:ext>
            </a:extLst>
          </p:cNvPr>
          <p:cNvSpPr/>
          <p:nvPr/>
        </p:nvSpPr>
        <p:spPr>
          <a:xfrm rot="1992831">
            <a:off x="6537403" y="3443603"/>
            <a:ext cx="491527" cy="862109"/>
          </a:xfrm>
          <a:prstGeom prst="triangle">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grpSp>
        <p:nvGrpSpPr>
          <p:cNvPr id="7" name="Group 6">
            <a:extLst>
              <a:ext uri="{FF2B5EF4-FFF2-40B4-BE49-F238E27FC236}">
                <a16:creationId xmlns:a16="http://schemas.microsoft.com/office/drawing/2014/main" id="{FE336D98-2A75-24CB-50D9-DF0D4E5FAD85}"/>
              </a:ext>
            </a:extLst>
          </p:cNvPr>
          <p:cNvGrpSpPr/>
          <p:nvPr/>
        </p:nvGrpSpPr>
        <p:grpSpPr>
          <a:xfrm>
            <a:off x="6893680" y="5065035"/>
            <a:ext cx="1881477" cy="1374884"/>
            <a:chOff x="311489" y="422031"/>
            <a:chExt cx="2352667" cy="3168963"/>
          </a:xfrm>
        </p:grpSpPr>
        <p:sp>
          <p:nvSpPr>
            <p:cNvPr id="8" name="Rectangle 7">
              <a:extLst>
                <a:ext uri="{FF2B5EF4-FFF2-40B4-BE49-F238E27FC236}">
                  <a16:creationId xmlns:a16="http://schemas.microsoft.com/office/drawing/2014/main" id="{35D86AE9-C9E6-6814-9C7D-56E6FCCC48A0}"/>
                </a:ext>
              </a:extLst>
            </p:cNvPr>
            <p:cNvSpPr/>
            <p:nvPr/>
          </p:nvSpPr>
          <p:spPr>
            <a:xfrm>
              <a:off x="311496" y="1235947"/>
              <a:ext cx="2352658" cy="2355047"/>
            </a:xfrm>
            <a:prstGeom prst="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144000" tIns="72000" rIns="144000" bIns="72000" rtlCol="0" anchor="t" anchorCtr="0"/>
            <a:lstStyle/>
            <a:p>
              <a:r>
                <a:rPr lang="en-US" sz="1100" dirty="0">
                  <a:solidFill>
                    <a:schemeClr val="tx2"/>
                  </a:solidFill>
                </a:rPr>
                <a:t>Host to ensure all CD Registers are completed as witness and car safe empty at end of shift</a:t>
              </a:r>
            </a:p>
            <a:p>
              <a:endParaRPr lang="en-US" sz="1100" dirty="0">
                <a:solidFill>
                  <a:schemeClr val="tx2"/>
                </a:solidFill>
              </a:endParaRPr>
            </a:p>
            <a:p>
              <a:endParaRPr lang="en-GB" sz="1100" dirty="0">
                <a:solidFill>
                  <a:schemeClr val="tx2"/>
                </a:solidFill>
              </a:endParaRPr>
            </a:p>
            <a:p>
              <a:endParaRPr lang="en-US" sz="1100" dirty="0">
                <a:solidFill>
                  <a:schemeClr val="tx2"/>
                </a:solidFill>
              </a:endParaRPr>
            </a:p>
            <a:p>
              <a:endParaRPr lang="en-US" sz="1100" dirty="0">
                <a:solidFill>
                  <a:schemeClr val="tx2"/>
                </a:solidFill>
              </a:endParaRPr>
            </a:p>
            <a:p>
              <a:endParaRPr lang="en-US" sz="1400" dirty="0">
                <a:solidFill>
                  <a:schemeClr val="tx2"/>
                </a:solidFill>
              </a:endParaRPr>
            </a:p>
          </p:txBody>
        </p:sp>
        <p:sp>
          <p:nvSpPr>
            <p:cNvPr id="9" name="Rectangle 8">
              <a:extLst>
                <a:ext uri="{FF2B5EF4-FFF2-40B4-BE49-F238E27FC236}">
                  <a16:creationId xmlns:a16="http://schemas.microsoft.com/office/drawing/2014/main" id="{7CB4B443-90CD-E9EA-0834-0EAB5230388E}"/>
                </a:ext>
              </a:extLst>
            </p:cNvPr>
            <p:cNvSpPr/>
            <p:nvPr/>
          </p:nvSpPr>
          <p:spPr>
            <a:xfrm>
              <a:off x="311489" y="791155"/>
              <a:ext cx="1805230" cy="444792"/>
            </a:xfrm>
            <a:prstGeom prst="rect">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a:p>
          </p:txBody>
        </p:sp>
        <p:grpSp>
          <p:nvGrpSpPr>
            <p:cNvPr id="12" name="Group 11">
              <a:extLst>
                <a:ext uri="{FF2B5EF4-FFF2-40B4-BE49-F238E27FC236}">
                  <a16:creationId xmlns:a16="http://schemas.microsoft.com/office/drawing/2014/main" id="{D9FDC959-424B-2038-1C04-A5887D4ED169}"/>
                </a:ext>
              </a:extLst>
            </p:cNvPr>
            <p:cNvGrpSpPr/>
            <p:nvPr/>
          </p:nvGrpSpPr>
          <p:grpSpPr>
            <a:xfrm>
              <a:off x="311494" y="422031"/>
              <a:ext cx="2352662" cy="998865"/>
              <a:chOff x="311494" y="422031"/>
              <a:chExt cx="2515144" cy="998865"/>
            </a:xfrm>
            <a:solidFill>
              <a:schemeClr val="tx2">
                <a:lumMod val="75000"/>
                <a:lumOff val="25000"/>
              </a:schemeClr>
            </a:solidFill>
          </p:grpSpPr>
          <p:grpSp>
            <p:nvGrpSpPr>
              <p:cNvPr id="13" name="Group 12">
                <a:extLst>
                  <a:ext uri="{FF2B5EF4-FFF2-40B4-BE49-F238E27FC236}">
                    <a16:creationId xmlns:a16="http://schemas.microsoft.com/office/drawing/2014/main" id="{671D6D5E-272C-FE47-E26F-CA5EE24653DD}"/>
                  </a:ext>
                </a:extLst>
              </p:cNvPr>
              <p:cNvGrpSpPr/>
              <p:nvPr/>
            </p:nvGrpSpPr>
            <p:grpSpPr>
              <a:xfrm>
                <a:off x="311494" y="422031"/>
                <a:ext cx="2515144" cy="813916"/>
                <a:chOff x="311493" y="422031"/>
                <a:chExt cx="2672866" cy="813916"/>
              </a:xfrm>
              <a:grpFill/>
            </p:grpSpPr>
            <p:sp>
              <p:nvSpPr>
                <p:cNvPr id="15" name="Rounded Rectangle 125">
                  <a:extLst>
                    <a:ext uri="{FF2B5EF4-FFF2-40B4-BE49-F238E27FC236}">
                      <a16:creationId xmlns:a16="http://schemas.microsoft.com/office/drawing/2014/main" id="{33689D91-A9F9-5EA1-AEA3-9DD8E9206E62}"/>
                    </a:ext>
                  </a:extLst>
                </p:cNvPr>
                <p:cNvSpPr/>
                <p:nvPr/>
              </p:nvSpPr>
              <p:spPr>
                <a:xfrm>
                  <a:off x="311493" y="422031"/>
                  <a:ext cx="2672866" cy="813916"/>
                </a:xfrm>
                <a:prstGeom prst="roundRect">
                  <a:avLst>
                    <a:gd name="adj" fmla="val 46297"/>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16" name="Rectangle 15">
                  <a:extLst>
                    <a:ext uri="{FF2B5EF4-FFF2-40B4-BE49-F238E27FC236}">
                      <a16:creationId xmlns:a16="http://schemas.microsoft.com/office/drawing/2014/main" id="{A5BB4B06-8185-5741-EBFD-A3D2517E2354}"/>
                    </a:ext>
                  </a:extLst>
                </p:cNvPr>
                <p:cNvSpPr/>
                <p:nvPr/>
              </p:nvSpPr>
              <p:spPr>
                <a:xfrm>
                  <a:off x="2362415" y="422031"/>
                  <a:ext cx="621939" cy="813916"/>
                </a:xfrm>
                <a:prstGeom prst="rect">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grpSp>
          <p:sp>
            <p:nvSpPr>
              <p:cNvPr id="14" name="TextBox 13">
                <a:extLst>
                  <a:ext uri="{FF2B5EF4-FFF2-40B4-BE49-F238E27FC236}">
                    <a16:creationId xmlns:a16="http://schemas.microsoft.com/office/drawing/2014/main" id="{D2F94C2C-58B1-7DAC-3BCF-BA922A17FB1B}"/>
                  </a:ext>
                </a:extLst>
              </p:cNvPr>
              <p:cNvSpPr txBox="1"/>
              <p:nvPr/>
            </p:nvSpPr>
            <p:spPr>
              <a:xfrm>
                <a:off x="311495" y="569625"/>
                <a:ext cx="2515141" cy="851271"/>
              </a:xfrm>
              <a:prstGeom prst="rect">
                <a:avLst/>
              </a:prstGeom>
              <a:noFill/>
            </p:spPr>
            <p:txBody>
              <a:bodyPr wrap="square" rtlCol="0">
                <a:spAutoFit/>
              </a:bodyPr>
              <a:lstStyle/>
              <a:p>
                <a:pPr algn="ctr"/>
                <a:r>
                  <a:rPr lang="en-US" dirty="0">
                    <a:solidFill>
                      <a:schemeClr val="bg1"/>
                    </a:solidFill>
                    <a:latin typeface="Bree Serif" panose="02000503040000020004" pitchFamily="2" charset="77"/>
                  </a:rPr>
                  <a:t>8. Record</a:t>
                </a:r>
              </a:p>
            </p:txBody>
          </p:sp>
        </p:grpSp>
      </p:grpSp>
      <p:sp>
        <p:nvSpPr>
          <p:cNvPr id="20" name="Triangle 126">
            <a:extLst>
              <a:ext uri="{FF2B5EF4-FFF2-40B4-BE49-F238E27FC236}">
                <a16:creationId xmlns:a16="http://schemas.microsoft.com/office/drawing/2014/main" id="{BF4880C6-5988-23BD-1FA1-F5B96B018E24}"/>
              </a:ext>
            </a:extLst>
          </p:cNvPr>
          <p:cNvSpPr/>
          <p:nvPr/>
        </p:nvSpPr>
        <p:spPr>
          <a:xfrm rot="10800000">
            <a:off x="7513509" y="4878029"/>
            <a:ext cx="559185" cy="267080"/>
          </a:xfrm>
          <a:prstGeom prst="triangle">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Tree>
    <p:extLst>
      <p:ext uri="{BB962C8B-B14F-4D97-AF65-F5344CB8AC3E}">
        <p14:creationId xmlns:p14="http://schemas.microsoft.com/office/powerpoint/2010/main" val="40386205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9FF31853-5786-1648-1BE9-3F6CA4FA751E}"/>
              </a:ext>
            </a:extLst>
          </p:cNvPr>
          <p:cNvGrpSpPr/>
          <p:nvPr/>
        </p:nvGrpSpPr>
        <p:grpSpPr>
          <a:xfrm>
            <a:off x="572161" y="3726659"/>
            <a:ext cx="3807814" cy="2768031"/>
            <a:chOff x="572161" y="3726659"/>
            <a:chExt cx="3807814" cy="2768031"/>
          </a:xfrm>
        </p:grpSpPr>
        <p:sp>
          <p:nvSpPr>
            <p:cNvPr id="88" name="Rectangle 87">
              <a:extLst>
                <a:ext uri="{FF2B5EF4-FFF2-40B4-BE49-F238E27FC236}">
                  <a16:creationId xmlns:a16="http://schemas.microsoft.com/office/drawing/2014/main" id="{CB2C3201-823C-3D60-D005-018A95AA3A0C}"/>
                </a:ext>
              </a:extLst>
            </p:cNvPr>
            <p:cNvSpPr/>
            <p:nvPr/>
          </p:nvSpPr>
          <p:spPr>
            <a:xfrm>
              <a:off x="581286" y="4305704"/>
              <a:ext cx="3798689" cy="2188986"/>
            </a:xfrm>
            <a:prstGeom prst="rect">
              <a:avLst/>
            </a:prstGeom>
            <a:solidFill>
              <a:srgbClr val="D2E3F3"/>
            </a:solidFill>
            <a:ln>
              <a:noFill/>
            </a:ln>
          </p:spPr>
          <p:style>
            <a:lnRef idx="2">
              <a:schemeClr val="accent1">
                <a:shade val="15000"/>
              </a:schemeClr>
            </a:lnRef>
            <a:fillRef idx="1">
              <a:schemeClr val="accent1"/>
            </a:fillRef>
            <a:effectRef idx="0">
              <a:schemeClr val="accent1"/>
            </a:effectRef>
            <a:fontRef idx="minor">
              <a:schemeClr val="lt1"/>
            </a:fontRef>
          </p:style>
          <p:txBody>
            <a:bodyPr lIns="144000" tIns="72000" rIns="144000" bIns="72000" rtlCol="0" anchor="t" anchorCtr="0"/>
            <a:lstStyle/>
            <a:p>
              <a:pPr lvl="0"/>
              <a:r>
                <a:rPr lang="en-GB" sz="1100" dirty="0">
                  <a:solidFill>
                    <a:schemeClr val="tx2"/>
                  </a:solidFill>
                </a:rPr>
                <a:t>A drug check is a </a:t>
              </a:r>
              <a:r>
                <a:rPr lang="en-GB" sz="1100" b="1" dirty="0">
                  <a:solidFill>
                    <a:schemeClr val="tx2"/>
                  </a:solidFill>
                </a:rPr>
                <a:t>count</a:t>
              </a:r>
              <a:r>
                <a:rPr lang="en-GB" sz="1100" dirty="0">
                  <a:solidFill>
                    <a:schemeClr val="tx2"/>
                  </a:solidFill>
                </a:rPr>
                <a:t> of each drug and formulation.</a:t>
              </a:r>
            </a:p>
            <a:p>
              <a:pPr lvl="0"/>
              <a:r>
                <a:rPr lang="en-GB" sz="1100" dirty="0">
                  <a:solidFill>
                    <a:schemeClr val="tx2"/>
                  </a:solidFill>
                </a:rPr>
                <a:t>It also entails ensuring all </a:t>
              </a:r>
              <a:r>
                <a:rPr lang="en-GB" sz="1100" b="1" dirty="0">
                  <a:solidFill>
                    <a:schemeClr val="tx2"/>
                  </a:solidFill>
                </a:rPr>
                <a:t>seals</a:t>
              </a:r>
              <a:r>
                <a:rPr lang="en-GB" sz="1100" dirty="0">
                  <a:solidFill>
                    <a:schemeClr val="tx2"/>
                  </a:solidFill>
                </a:rPr>
                <a:t> in boxes of medication are intact.</a:t>
              </a:r>
            </a:p>
            <a:p>
              <a:pPr lvl="0"/>
              <a:r>
                <a:rPr lang="en-GB" sz="1100" b="1" dirty="0">
                  <a:solidFill>
                    <a:schemeClr val="tx2"/>
                  </a:solidFill>
                </a:rPr>
                <a:t>Oramorph</a:t>
              </a:r>
              <a:r>
                <a:rPr lang="en-GB" sz="1100" dirty="0">
                  <a:solidFill>
                    <a:schemeClr val="tx2"/>
                  </a:solidFill>
                </a:rPr>
                <a:t> is measured in millilitres </a:t>
              </a:r>
            </a:p>
            <a:p>
              <a:pPr lvl="0"/>
              <a:r>
                <a:rPr lang="en-GB" sz="1100" b="1" dirty="0">
                  <a:solidFill>
                    <a:schemeClr val="tx2"/>
                  </a:solidFill>
                </a:rPr>
                <a:t>Out of date medication </a:t>
              </a:r>
              <a:r>
                <a:rPr lang="en-GB" sz="1100" dirty="0">
                  <a:solidFill>
                    <a:schemeClr val="tx2"/>
                  </a:solidFill>
                </a:rPr>
                <a:t>stored separately from part of the count</a:t>
              </a:r>
            </a:p>
            <a:p>
              <a:pPr lvl="0"/>
              <a:r>
                <a:rPr lang="en-GB" sz="1100" dirty="0">
                  <a:solidFill>
                    <a:schemeClr val="tx2"/>
                  </a:solidFill>
                </a:rPr>
                <a:t>The Clinician handles the controlled drugs including placing them back in the shelf</a:t>
              </a:r>
            </a:p>
            <a:p>
              <a:pPr lvl="0"/>
              <a:r>
                <a:rPr lang="en-GB" sz="1100" dirty="0">
                  <a:solidFill>
                    <a:schemeClr val="tx2"/>
                  </a:solidFill>
                </a:rPr>
                <a:t>There are two CD Register Books – one for Schedule 2 and one for Schedule 3,4 and 5 Controlled drugs.</a:t>
              </a:r>
            </a:p>
            <a:p>
              <a:pPr lvl="0"/>
              <a:r>
                <a:rPr lang="en-GB" sz="1100" dirty="0">
                  <a:solidFill>
                    <a:schemeClr val="tx2"/>
                  </a:solidFill>
                </a:rPr>
                <a:t>Use a black pen</a:t>
              </a:r>
            </a:p>
            <a:p>
              <a:pPr lvl="0"/>
              <a:endParaRPr lang="en-GB" sz="1100" dirty="0">
                <a:solidFill>
                  <a:schemeClr val="tx2"/>
                </a:solidFill>
              </a:endParaRPr>
            </a:p>
          </p:txBody>
        </p:sp>
        <p:sp>
          <p:nvSpPr>
            <p:cNvPr id="89" name="Rectangle 88">
              <a:extLst>
                <a:ext uri="{FF2B5EF4-FFF2-40B4-BE49-F238E27FC236}">
                  <a16:creationId xmlns:a16="http://schemas.microsoft.com/office/drawing/2014/main" id="{8992506D-0C0F-9FA1-112F-02BB17954D1A}"/>
                </a:ext>
              </a:extLst>
            </p:cNvPr>
            <p:cNvSpPr/>
            <p:nvPr/>
          </p:nvSpPr>
          <p:spPr>
            <a:xfrm>
              <a:off x="572161" y="4001552"/>
              <a:ext cx="1278447" cy="331244"/>
            </a:xfrm>
            <a:prstGeom prst="rect">
              <a:avLst/>
            </a:prstGeom>
            <a:solidFill>
              <a:schemeClr val="tx2">
                <a:lumMod val="75000"/>
                <a:lumOff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a:p>
          </p:txBody>
        </p:sp>
        <p:grpSp>
          <p:nvGrpSpPr>
            <p:cNvPr id="90" name="Group 89">
              <a:extLst>
                <a:ext uri="{FF2B5EF4-FFF2-40B4-BE49-F238E27FC236}">
                  <a16:creationId xmlns:a16="http://schemas.microsoft.com/office/drawing/2014/main" id="{BFF5214F-D7FB-034E-CB7A-FAA1A7A38121}"/>
                </a:ext>
              </a:extLst>
            </p:cNvPr>
            <p:cNvGrpSpPr/>
            <p:nvPr/>
          </p:nvGrpSpPr>
          <p:grpSpPr>
            <a:xfrm>
              <a:off x="572165" y="3726659"/>
              <a:ext cx="3807809" cy="606138"/>
              <a:chOff x="311494" y="422031"/>
              <a:chExt cx="5748155" cy="813916"/>
            </a:xfrm>
            <a:solidFill>
              <a:schemeClr val="tx2">
                <a:lumMod val="75000"/>
                <a:lumOff val="25000"/>
              </a:schemeClr>
            </a:solidFill>
          </p:grpSpPr>
          <p:grpSp>
            <p:nvGrpSpPr>
              <p:cNvPr id="91" name="Group 90">
                <a:extLst>
                  <a:ext uri="{FF2B5EF4-FFF2-40B4-BE49-F238E27FC236}">
                    <a16:creationId xmlns:a16="http://schemas.microsoft.com/office/drawing/2014/main" id="{7CD8869F-D653-2C96-EBF7-EF2F087C2BAE}"/>
                  </a:ext>
                </a:extLst>
              </p:cNvPr>
              <p:cNvGrpSpPr/>
              <p:nvPr/>
            </p:nvGrpSpPr>
            <p:grpSpPr>
              <a:xfrm>
                <a:off x="311494" y="422031"/>
                <a:ext cx="5748155" cy="813916"/>
                <a:chOff x="311493" y="422031"/>
                <a:chExt cx="6108616" cy="813916"/>
              </a:xfrm>
              <a:grpFill/>
            </p:grpSpPr>
            <p:sp>
              <p:nvSpPr>
                <p:cNvPr id="95" name="Rounded Rectangle 94">
                  <a:extLst>
                    <a:ext uri="{FF2B5EF4-FFF2-40B4-BE49-F238E27FC236}">
                      <a16:creationId xmlns:a16="http://schemas.microsoft.com/office/drawing/2014/main" id="{BDF9C85F-82CD-D6B7-EB3D-56407201E2BA}"/>
                    </a:ext>
                  </a:extLst>
                </p:cNvPr>
                <p:cNvSpPr/>
                <p:nvPr/>
              </p:nvSpPr>
              <p:spPr>
                <a:xfrm>
                  <a:off x="311493" y="422031"/>
                  <a:ext cx="2672865" cy="813916"/>
                </a:xfrm>
                <a:prstGeom prst="roundRect">
                  <a:avLst>
                    <a:gd name="adj" fmla="val 46297"/>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94" name="Rectangle 93">
                  <a:extLst>
                    <a:ext uri="{FF2B5EF4-FFF2-40B4-BE49-F238E27FC236}">
                      <a16:creationId xmlns:a16="http://schemas.microsoft.com/office/drawing/2014/main" id="{8EA310F1-759D-9F5A-EB56-DB5C2A8C72DD}"/>
                    </a:ext>
                  </a:extLst>
                </p:cNvPr>
                <p:cNvSpPr/>
                <p:nvPr/>
              </p:nvSpPr>
              <p:spPr>
                <a:xfrm>
                  <a:off x="2362413" y="422031"/>
                  <a:ext cx="4057696" cy="813916"/>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grpSp>
          <p:sp>
            <p:nvSpPr>
              <p:cNvPr id="92" name="TextBox 91">
                <a:extLst>
                  <a:ext uri="{FF2B5EF4-FFF2-40B4-BE49-F238E27FC236}">
                    <a16:creationId xmlns:a16="http://schemas.microsoft.com/office/drawing/2014/main" id="{7965A675-DDFB-D714-B10C-B43B318C7BF8}"/>
                  </a:ext>
                </a:extLst>
              </p:cNvPr>
              <p:cNvSpPr txBox="1"/>
              <p:nvPr/>
            </p:nvSpPr>
            <p:spPr>
              <a:xfrm>
                <a:off x="311494" y="569626"/>
                <a:ext cx="2539210" cy="495937"/>
              </a:xfrm>
              <a:prstGeom prst="rect">
                <a:avLst/>
              </a:prstGeom>
              <a:noFill/>
            </p:spPr>
            <p:txBody>
              <a:bodyPr wrap="square" rtlCol="0">
                <a:spAutoFit/>
              </a:bodyPr>
              <a:lstStyle/>
              <a:p>
                <a:pPr algn="ctr"/>
                <a:r>
                  <a:rPr lang="en-US" dirty="0">
                    <a:solidFill>
                      <a:schemeClr val="bg1"/>
                    </a:solidFill>
                    <a:latin typeface="Bree Serif" panose="02000503040000020004" pitchFamily="2" charset="77"/>
                  </a:rPr>
                  <a:t>2. Drug Check</a:t>
                </a:r>
              </a:p>
            </p:txBody>
          </p:sp>
        </p:grpSp>
      </p:grpSp>
      <p:sp>
        <p:nvSpPr>
          <p:cNvPr id="98" name="Rectangle 97">
            <a:extLst>
              <a:ext uri="{FF2B5EF4-FFF2-40B4-BE49-F238E27FC236}">
                <a16:creationId xmlns:a16="http://schemas.microsoft.com/office/drawing/2014/main" id="{B91EF506-3330-220C-28AC-F23B4448FBED}"/>
              </a:ext>
            </a:extLst>
          </p:cNvPr>
          <p:cNvSpPr/>
          <p:nvPr/>
        </p:nvSpPr>
        <p:spPr>
          <a:xfrm>
            <a:off x="4921917" y="4519959"/>
            <a:ext cx="1666130" cy="1567532"/>
          </a:xfrm>
          <a:prstGeom prst="rect">
            <a:avLst/>
          </a:prstGeom>
          <a:solidFill>
            <a:srgbClr val="D2E3F3"/>
          </a:solidFill>
          <a:ln>
            <a:noFill/>
          </a:ln>
        </p:spPr>
        <p:style>
          <a:lnRef idx="2">
            <a:schemeClr val="accent1">
              <a:shade val="15000"/>
            </a:schemeClr>
          </a:lnRef>
          <a:fillRef idx="1">
            <a:schemeClr val="accent1"/>
          </a:fillRef>
          <a:effectRef idx="0">
            <a:schemeClr val="accent1"/>
          </a:effectRef>
          <a:fontRef idx="minor">
            <a:schemeClr val="lt1"/>
          </a:fontRef>
        </p:style>
        <p:txBody>
          <a:bodyPr lIns="144000" tIns="72000" rIns="144000" bIns="72000" rtlCol="0" anchor="t" anchorCtr="0"/>
          <a:lstStyle/>
          <a:p>
            <a:r>
              <a:rPr lang="en-US" sz="1100" dirty="0">
                <a:solidFill>
                  <a:schemeClr val="tx2"/>
                </a:solidFill>
              </a:rPr>
              <a:t>This a process to be done together</a:t>
            </a:r>
          </a:p>
          <a:p>
            <a:r>
              <a:rPr lang="en-US" sz="1100" dirty="0">
                <a:solidFill>
                  <a:schemeClr val="tx2"/>
                </a:solidFill>
              </a:rPr>
              <a:t>Any </a:t>
            </a:r>
            <a:r>
              <a:rPr lang="en-US" sz="1100" b="1" dirty="0">
                <a:solidFill>
                  <a:schemeClr val="tx2"/>
                </a:solidFill>
              </a:rPr>
              <a:t>discrepancies</a:t>
            </a:r>
            <a:r>
              <a:rPr lang="en-US" sz="1100" dirty="0">
                <a:solidFill>
                  <a:schemeClr val="tx2"/>
                </a:solidFill>
              </a:rPr>
              <a:t> or </a:t>
            </a:r>
            <a:r>
              <a:rPr lang="en-US" sz="1100" b="1" dirty="0">
                <a:solidFill>
                  <a:schemeClr val="tx2"/>
                </a:solidFill>
              </a:rPr>
              <a:t>breakages</a:t>
            </a:r>
            <a:r>
              <a:rPr lang="en-US" sz="1100" dirty="0">
                <a:solidFill>
                  <a:schemeClr val="tx2"/>
                </a:solidFill>
              </a:rPr>
              <a:t> must be reported as a Learning Event</a:t>
            </a:r>
          </a:p>
        </p:txBody>
      </p:sp>
      <p:sp>
        <p:nvSpPr>
          <p:cNvPr id="99" name="Rectangle 98">
            <a:extLst>
              <a:ext uri="{FF2B5EF4-FFF2-40B4-BE49-F238E27FC236}">
                <a16:creationId xmlns:a16="http://schemas.microsoft.com/office/drawing/2014/main" id="{ED66D1DF-7739-0621-151D-36E15937DA71}"/>
              </a:ext>
            </a:extLst>
          </p:cNvPr>
          <p:cNvSpPr/>
          <p:nvPr/>
        </p:nvSpPr>
        <p:spPr>
          <a:xfrm>
            <a:off x="4921912" y="4258765"/>
            <a:ext cx="1278447" cy="261193"/>
          </a:xfrm>
          <a:prstGeom prst="rect">
            <a:avLst/>
          </a:prstGeom>
          <a:solidFill>
            <a:schemeClr val="tx2">
              <a:lumMod val="75000"/>
              <a:lumOff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a:p>
        </p:txBody>
      </p:sp>
      <p:grpSp>
        <p:nvGrpSpPr>
          <p:cNvPr id="100" name="Group 99">
            <a:extLst>
              <a:ext uri="{FF2B5EF4-FFF2-40B4-BE49-F238E27FC236}">
                <a16:creationId xmlns:a16="http://schemas.microsoft.com/office/drawing/2014/main" id="{018082DD-1167-AE6B-712B-7598CC56D48C}"/>
              </a:ext>
            </a:extLst>
          </p:cNvPr>
          <p:cNvGrpSpPr/>
          <p:nvPr/>
        </p:nvGrpSpPr>
        <p:grpSpPr>
          <a:xfrm>
            <a:off x="4656505" y="2765880"/>
            <a:ext cx="1969481" cy="1754079"/>
            <a:chOff x="-89162" y="-1751113"/>
            <a:chExt cx="2973068" cy="2987060"/>
          </a:xfrm>
          <a:solidFill>
            <a:schemeClr val="tx2">
              <a:lumMod val="75000"/>
              <a:lumOff val="25000"/>
            </a:schemeClr>
          </a:solidFill>
        </p:grpSpPr>
        <p:grpSp>
          <p:nvGrpSpPr>
            <p:cNvPr id="101" name="Group 100">
              <a:extLst>
                <a:ext uri="{FF2B5EF4-FFF2-40B4-BE49-F238E27FC236}">
                  <a16:creationId xmlns:a16="http://schemas.microsoft.com/office/drawing/2014/main" id="{D2B8951E-82C2-DA3D-3261-86DA8A479CFF}"/>
                </a:ext>
              </a:extLst>
            </p:cNvPr>
            <p:cNvGrpSpPr/>
            <p:nvPr/>
          </p:nvGrpSpPr>
          <p:grpSpPr>
            <a:xfrm>
              <a:off x="-89162" y="-1751113"/>
              <a:ext cx="2915800" cy="2987060"/>
              <a:chOff x="-114288" y="-1751113"/>
              <a:chExt cx="3098647" cy="2987060"/>
            </a:xfrm>
            <a:grpFill/>
          </p:grpSpPr>
          <p:grpSp>
            <p:nvGrpSpPr>
              <p:cNvPr id="103" name="Group 102">
                <a:extLst>
                  <a:ext uri="{FF2B5EF4-FFF2-40B4-BE49-F238E27FC236}">
                    <a16:creationId xmlns:a16="http://schemas.microsoft.com/office/drawing/2014/main" id="{94278C2C-42A2-4178-ABAB-B9A43F6352F0}"/>
                  </a:ext>
                </a:extLst>
              </p:cNvPr>
              <p:cNvGrpSpPr/>
              <p:nvPr/>
            </p:nvGrpSpPr>
            <p:grpSpPr>
              <a:xfrm>
                <a:off x="-114288" y="-1751113"/>
                <a:ext cx="3098647" cy="2987060"/>
                <a:chOff x="-114288" y="-1751113"/>
                <a:chExt cx="3098647" cy="2987060"/>
              </a:xfrm>
              <a:grpFill/>
            </p:grpSpPr>
            <p:sp>
              <p:nvSpPr>
                <p:cNvPr id="105" name="Rounded Rectangle 104">
                  <a:extLst>
                    <a:ext uri="{FF2B5EF4-FFF2-40B4-BE49-F238E27FC236}">
                      <a16:creationId xmlns:a16="http://schemas.microsoft.com/office/drawing/2014/main" id="{A0C53F42-10AB-4D03-7027-2EE2672CA18B}"/>
                    </a:ext>
                  </a:extLst>
                </p:cNvPr>
                <p:cNvSpPr/>
                <p:nvPr/>
              </p:nvSpPr>
              <p:spPr>
                <a:xfrm>
                  <a:off x="311493" y="422031"/>
                  <a:ext cx="2672866" cy="813916"/>
                </a:xfrm>
                <a:prstGeom prst="roundRect">
                  <a:avLst>
                    <a:gd name="adj" fmla="val 46297"/>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106" name="Triangle 105">
                  <a:extLst>
                    <a:ext uri="{FF2B5EF4-FFF2-40B4-BE49-F238E27FC236}">
                      <a16:creationId xmlns:a16="http://schemas.microsoft.com/office/drawing/2014/main" id="{7155A63C-97AA-2F4F-3D04-EB7364254E22}"/>
                    </a:ext>
                  </a:extLst>
                </p:cNvPr>
                <p:cNvSpPr/>
                <p:nvPr/>
              </p:nvSpPr>
              <p:spPr>
                <a:xfrm rot="5400000">
                  <a:off x="-291762" y="-1573639"/>
                  <a:ext cx="982698" cy="627749"/>
                </a:xfrm>
                <a:prstGeom prst="triangle">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grpSp>
          <p:sp>
            <p:nvSpPr>
              <p:cNvPr id="104" name="Rectangle 103">
                <a:extLst>
                  <a:ext uri="{FF2B5EF4-FFF2-40B4-BE49-F238E27FC236}">
                    <a16:creationId xmlns:a16="http://schemas.microsoft.com/office/drawing/2014/main" id="{FB184714-D472-798E-F876-3C2298AAF3D3}"/>
                  </a:ext>
                </a:extLst>
              </p:cNvPr>
              <p:cNvSpPr/>
              <p:nvPr/>
            </p:nvSpPr>
            <p:spPr>
              <a:xfrm>
                <a:off x="2362415" y="422031"/>
                <a:ext cx="621939" cy="813916"/>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grpSp>
        <p:sp>
          <p:nvSpPr>
            <p:cNvPr id="102" name="TextBox 101">
              <a:extLst>
                <a:ext uri="{FF2B5EF4-FFF2-40B4-BE49-F238E27FC236}">
                  <a16:creationId xmlns:a16="http://schemas.microsoft.com/office/drawing/2014/main" id="{B96C1B02-44C0-2688-F250-C9B615A51805}"/>
                </a:ext>
              </a:extLst>
            </p:cNvPr>
            <p:cNvSpPr txBox="1"/>
            <p:nvPr/>
          </p:nvSpPr>
          <p:spPr>
            <a:xfrm>
              <a:off x="368764" y="520217"/>
              <a:ext cx="2515142" cy="537263"/>
            </a:xfrm>
            <a:prstGeom prst="rect">
              <a:avLst/>
            </a:prstGeom>
            <a:noFill/>
          </p:spPr>
          <p:txBody>
            <a:bodyPr wrap="square" rtlCol="0">
              <a:spAutoFit/>
            </a:bodyPr>
            <a:lstStyle/>
            <a:p>
              <a:pPr algn="ctr"/>
              <a:r>
                <a:rPr lang="en-US" sz="2000" dirty="0">
                  <a:solidFill>
                    <a:schemeClr val="bg1"/>
                  </a:solidFill>
                  <a:latin typeface="Bree Serif" panose="02000503040000020004" pitchFamily="2" charset="77"/>
                </a:rPr>
                <a:t>5. Record</a:t>
              </a:r>
            </a:p>
          </p:txBody>
        </p:sp>
      </p:grpSp>
      <p:sp>
        <p:nvSpPr>
          <p:cNvPr id="117" name="TextBox 116">
            <a:extLst>
              <a:ext uri="{FF2B5EF4-FFF2-40B4-BE49-F238E27FC236}">
                <a16:creationId xmlns:a16="http://schemas.microsoft.com/office/drawing/2014/main" id="{F08F6FF8-619E-21F1-1494-C2E3EB1DA366}"/>
              </a:ext>
            </a:extLst>
          </p:cNvPr>
          <p:cNvSpPr txBox="1"/>
          <p:nvPr/>
        </p:nvSpPr>
        <p:spPr>
          <a:xfrm rot="16200000">
            <a:off x="-978473" y="4792866"/>
            <a:ext cx="2594079" cy="461665"/>
          </a:xfrm>
          <a:prstGeom prst="rect">
            <a:avLst/>
          </a:prstGeom>
          <a:noFill/>
        </p:spPr>
        <p:txBody>
          <a:bodyPr wrap="square" rtlCol="0">
            <a:spAutoFit/>
          </a:bodyPr>
          <a:lstStyle/>
          <a:p>
            <a:pPr algn="ctr"/>
            <a:r>
              <a:rPr lang="en-US" sz="2400" dirty="0">
                <a:solidFill>
                  <a:schemeClr val="tx2"/>
                </a:solidFill>
                <a:latin typeface="Bree Serif" panose="02000503040000020004" pitchFamily="2" charset="77"/>
              </a:rPr>
              <a:t>Clinical</a:t>
            </a:r>
          </a:p>
        </p:txBody>
      </p:sp>
      <p:sp>
        <p:nvSpPr>
          <p:cNvPr id="158" name="TextBox 157">
            <a:extLst>
              <a:ext uri="{FF2B5EF4-FFF2-40B4-BE49-F238E27FC236}">
                <a16:creationId xmlns:a16="http://schemas.microsoft.com/office/drawing/2014/main" id="{1A53AF33-DC65-D326-95CC-CC45EB779810}"/>
              </a:ext>
            </a:extLst>
          </p:cNvPr>
          <p:cNvSpPr txBox="1"/>
          <p:nvPr/>
        </p:nvSpPr>
        <p:spPr>
          <a:xfrm rot="16200000">
            <a:off x="-911712" y="2086006"/>
            <a:ext cx="2359986" cy="461665"/>
          </a:xfrm>
          <a:prstGeom prst="rect">
            <a:avLst/>
          </a:prstGeom>
          <a:noFill/>
        </p:spPr>
        <p:txBody>
          <a:bodyPr wrap="square" rtlCol="0">
            <a:spAutoFit/>
          </a:bodyPr>
          <a:lstStyle/>
          <a:p>
            <a:pPr algn="ctr"/>
            <a:r>
              <a:rPr lang="en-US" sz="2400" dirty="0">
                <a:solidFill>
                  <a:schemeClr val="accent2">
                    <a:lumMod val="75000"/>
                  </a:schemeClr>
                </a:solidFill>
                <a:latin typeface="Bree Serif" panose="02000503040000020004" pitchFamily="2" charset="77"/>
              </a:rPr>
              <a:t>Operational</a:t>
            </a:r>
          </a:p>
        </p:txBody>
      </p:sp>
      <p:grpSp>
        <p:nvGrpSpPr>
          <p:cNvPr id="118" name="Group 117">
            <a:extLst>
              <a:ext uri="{FF2B5EF4-FFF2-40B4-BE49-F238E27FC236}">
                <a16:creationId xmlns:a16="http://schemas.microsoft.com/office/drawing/2014/main" id="{BD55C0C6-564D-4B3A-D401-DDFCEA68A0B4}"/>
              </a:ext>
            </a:extLst>
          </p:cNvPr>
          <p:cNvGrpSpPr/>
          <p:nvPr/>
        </p:nvGrpSpPr>
        <p:grpSpPr>
          <a:xfrm>
            <a:off x="578615" y="1199704"/>
            <a:ext cx="1881477" cy="2359984"/>
            <a:chOff x="311489" y="422031"/>
            <a:chExt cx="2352667" cy="3168963"/>
          </a:xfrm>
        </p:grpSpPr>
        <p:sp>
          <p:nvSpPr>
            <p:cNvPr id="119" name="Rectangle 118">
              <a:extLst>
                <a:ext uri="{FF2B5EF4-FFF2-40B4-BE49-F238E27FC236}">
                  <a16:creationId xmlns:a16="http://schemas.microsoft.com/office/drawing/2014/main" id="{501E9935-09FC-A95E-ED76-EF7AE24DCE56}"/>
                </a:ext>
              </a:extLst>
            </p:cNvPr>
            <p:cNvSpPr/>
            <p:nvPr/>
          </p:nvSpPr>
          <p:spPr>
            <a:xfrm>
              <a:off x="311496" y="1235947"/>
              <a:ext cx="2352658" cy="2355047"/>
            </a:xfrm>
            <a:prstGeom prst="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144000" tIns="72000" rIns="144000" bIns="72000" rtlCol="0" anchor="t" anchorCtr="0"/>
            <a:lstStyle/>
            <a:p>
              <a:r>
                <a:rPr lang="en-US" sz="1100" dirty="0">
                  <a:solidFill>
                    <a:schemeClr val="tx2"/>
                  </a:solidFill>
                </a:rPr>
                <a:t>Host to accompany clinician to unlock and lock drug cupboard after daily CD checks</a:t>
              </a:r>
            </a:p>
            <a:p>
              <a:endParaRPr lang="en-US" sz="1100" dirty="0">
                <a:solidFill>
                  <a:schemeClr val="tx2"/>
                </a:solidFill>
              </a:endParaRPr>
            </a:p>
            <a:p>
              <a:r>
                <a:rPr lang="en-GB" sz="1100" dirty="0">
                  <a:solidFill>
                    <a:schemeClr val="tx2"/>
                  </a:solidFill>
                </a:rPr>
                <a:t>Host will possess the keys at all times and remain present during the entire process</a:t>
              </a:r>
            </a:p>
            <a:p>
              <a:endParaRPr lang="en-GB" sz="1100" dirty="0">
                <a:solidFill>
                  <a:schemeClr val="tx2"/>
                </a:solidFill>
              </a:endParaRPr>
            </a:p>
            <a:p>
              <a:endParaRPr lang="en-US" sz="1100" dirty="0">
                <a:solidFill>
                  <a:schemeClr val="tx2"/>
                </a:solidFill>
              </a:endParaRPr>
            </a:p>
            <a:p>
              <a:endParaRPr lang="en-US" sz="1100" dirty="0">
                <a:solidFill>
                  <a:schemeClr val="tx2"/>
                </a:solidFill>
              </a:endParaRPr>
            </a:p>
            <a:p>
              <a:endParaRPr lang="en-US" sz="1400" dirty="0">
                <a:solidFill>
                  <a:schemeClr val="tx2"/>
                </a:solidFill>
              </a:endParaRPr>
            </a:p>
          </p:txBody>
        </p:sp>
        <p:sp>
          <p:nvSpPr>
            <p:cNvPr id="120" name="Rectangle 119">
              <a:extLst>
                <a:ext uri="{FF2B5EF4-FFF2-40B4-BE49-F238E27FC236}">
                  <a16:creationId xmlns:a16="http://schemas.microsoft.com/office/drawing/2014/main" id="{60494BC3-915D-3A1C-D189-6995EDC9F2EB}"/>
                </a:ext>
              </a:extLst>
            </p:cNvPr>
            <p:cNvSpPr/>
            <p:nvPr/>
          </p:nvSpPr>
          <p:spPr>
            <a:xfrm>
              <a:off x="311489" y="791155"/>
              <a:ext cx="1805230" cy="444792"/>
            </a:xfrm>
            <a:prstGeom prst="rect">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a:p>
          </p:txBody>
        </p:sp>
        <p:grpSp>
          <p:nvGrpSpPr>
            <p:cNvPr id="121" name="Group 120">
              <a:extLst>
                <a:ext uri="{FF2B5EF4-FFF2-40B4-BE49-F238E27FC236}">
                  <a16:creationId xmlns:a16="http://schemas.microsoft.com/office/drawing/2014/main" id="{F4816765-E622-0002-11A0-457005CE003F}"/>
                </a:ext>
              </a:extLst>
            </p:cNvPr>
            <p:cNvGrpSpPr/>
            <p:nvPr/>
          </p:nvGrpSpPr>
          <p:grpSpPr>
            <a:xfrm>
              <a:off x="311494" y="422031"/>
              <a:ext cx="2352662" cy="813916"/>
              <a:chOff x="311494" y="422031"/>
              <a:chExt cx="2515144" cy="813916"/>
            </a:xfrm>
            <a:solidFill>
              <a:schemeClr val="tx2">
                <a:lumMod val="75000"/>
                <a:lumOff val="25000"/>
              </a:schemeClr>
            </a:solidFill>
          </p:grpSpPr>
          <p:grpSp>
            <p:nvGrpSpPr>
              <p:cNvPr id="122" name="Group 121">
                <a:extLst>
                  <a:ext uri="{FF2B5EF4-FFF2-40B4-BE49-F238E27FC236}">
                    <a16:creationId xmlns:a16="http://schemas.microsoft.com/office/drawing/2014/main" id="{4F9D4F7F-A47C-2BA6-1152-01085AAB0D2B}"/>
                  </a:ext>
                </a:extLst>
              </p:cNvPr>
              <p:cNvGrpSpPr/>
              <p:nvPr/>
            </p:nvGrpSpPr>
            <p:grpSpPr>
              <a:xfrm>
                <a:off x="311494" y="422031"/>
                <a:ext cx="2515144" cy="813916"/>
                <a:chOff x="311493" y="422031"/>
                <a:chExt cx="2672866" cy="813916"/>
              </a:xfrm>
              <a:grpFill/>
            </p:grpSpPr>
            <p:sp>
              <p:nvSpPr>
                <p:cNvPr id="126" name="Rounded Rectangle 125">
                  <a:extLst>
                    <a:ext uri="{FF2B5EF4-FFF2-40B4-BE49-F238E27FC236}">
                      <a16:creationId xmlns:a16="http://schemas.microsoft.com/office/drawing/2014/main" id="{39B07577-3637-B66C-7E66-647C354A57AF}"/>
                    </a:ext>
                  </a:extLst>
                </p:cNvPr>
                <p:cNvSpPr/>
                <p:nvPr/>
              </p:nvSpPr>
              <p:spPr>
                <a:xfrm>
                  <a:off x="311493" y="422031"/>
                  <a:ext cx="2672866" cy="813916"/>
                </a:xfrm>
                <a:prstGeom prst="roundRect">
                  <a:avLst>
                    <a:gd name="adj" fmla="val 46297"/>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125" name="Rectangle 124">
                  <a:extLst>
                    <a:ext uri="{FF2B5EF4-FFF2-40B4-BE49-F238E27FC236}">
                      <a16:creationId xmlns:a16="http://schemas.microsoft.com/office/drawing/2014/main" id="{689811AE-9CEB-BCAF-F890-85FCB1A25A9C}"/>
                    </a:ext>
                  </a:extLst>
                </p:cNvPr>
                <p:cNvSpPr/>
                <p:nvPr/>
              </p:nvSpPr>
              <p:spPr>
                <a:xfrm>
                  <a:off x="2362415" y="422031"/>
                  <a:ext cx="621939" cy="813916"/>
                </a:xfrm>
                <a:prstGeom prst="rect">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grpSp>
          <p:sp>
            <p:nvSpPr>
              <p:cNvPr id="123" name="TextBox 122">
                <a:extLst>
                  <a:ext uri="{FF2B5EF4-FFF2-40B4-BE49-F238E27FC236}">
                    <a16:creationId xmlns:a16="http://schemas.microsoft.com/office/drawing/2014/main" id="{6146DC89-1F0A-7899-8BC7-459ADC8CA61F}"/>
                  </a:ext>
                </a:extLst>
              </p:cNvPr>
              <p:cNvSpPr txBox="1"/>
              <p:nvPr/>
            </p:nvSpPr>
            <p:spPr>
              <a:xfrm>
                <a:off x="311496" y="569626"/>
                <a:ext cx="2515141" cy="537264"/>
              </a:xfrm>
              <a:prstGeom prst="rect">
                <a:avLst/>
              </a:prstGeom>
              <a:noFill/>
            </p:spPr>
            <p:txBody>
              <a:bodyPr wrap="square" rtlCol="0">
                <a:spAutoFit/>
              </a:bodyPr>
              <a:lstStyle/>
              <a:p>
                <a:pPr algn="ctr"/>
                <a:r>
                  <a:rPr lang="en-US" sz="2000" dirty="0">
                    <a:solidFill>
                      <a:schemeClr val="bg1"/>
                    </a:solidFill>
                    <a:latin typeface="Bree Serif" panose="02000503040000020004" pitchFamily="2" charset="77"/>
                  </a:rPr>
                  <a:t>1. Security</a:t>
                </a:r>
              </a:p>
            </p:txBody>
          </p:sp>
        </p:grpSp>
      </p:grpSp>
      <p:grpSp>
        <p:nvGrpSpPr>
          <p:cNvPr id="159" name="Group 158">
            <a:extLst>
              <a:ext uri="{FF2B5EF4-FFF2-40B4-BE49-F238E27FC236}">
                <a16:creationId xmlns:a16="http://schemas.microsoft.com/office/drawing/2014/main" id="{CD1595EE-D970-C15D-EA85-185850DA22FE}"/>
              </a:ext>
            </a:extLst>
          </p:cNvPr>
          <p:cNvGrpSpPr/>
          <p:nvPr/>
        </p:nvGrpSpPr>
        <p:grpSpPr>
          <a:xfrm>
            <a:off x="2736616" y="1219877"/>
            <a:ext cx="1881470" cy="2263112"/>
            <a:chOff x="311489" y="422031"/>
            <a:chExt cx="2352668" cy="3038884"/>
          </a:xfrm>
        </p:grpSpPr>
        <p:sp>
          <p:nvSpPr>
            <p:cNvPr id="160" name="Rectangle 159">
              <a:extLst>
                <a:ext uri="{FF2B5EF4-FFF2-40B4-BE49-F238E27FC236}">
                  <a16:creationId xmlns:a16="http://schemas.microsoft.com/office/drawing/2014/main" id="{07B2C0D1-BC81-7B2B-9D4F-3529ECE417AD}"/>
                </a:ext>
              </a:extLst>
            </p:cNvPr>
            <p:cNvSpPr/>
            <p:nvPr/>
          </p:nvSpPr>
          <p:spPr>
            <a:xfrm>
              <a:off x="311496" y="1235947"/>
              <a:ext cx="2352657" cy="2224968"/>
            </a:xfrm>
            <a:prstGeom prst="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144000" tIns="72000" rIns="144000" bIns="72000" rtlCol="0" anchor="t" anchorCtr="0"/>
            <a:lstStyle/>
            <a:p>
              <a:r>
                <a:rPr lang="en-US" sz="1100" dirty="0">
                  <a:solidFill>
                    <a:schemeClr val="tx2"/>
                  </a:solidFill>
                </a:rPr>
                <a:t>Host to sign as witness in Controlled Drug Register book if Controlled Drugs are being dispensed</a:t>
              </a:r>
            </a:p>
            <a:p>
              <a:r>
                <a:rPr lang="en-US" sz="1100" dirty="0">
                  <a:solidFill>
                    <a:schemeClr val="tx2"/>
                  </a:solidFill>
                </a:rPr>
                <a:t>The host may write the date and details of the check on the CD Register</a:t>
              </a:r>
            </a:p>
            <a:p>
              <a:endParaRPr lang="en-US" sz="1100" dirty="0">
                <a:solidFill>
                  <a:schemeClr val="tx2"/>
                </a:solidFill>
              </a:endParaRPr>
            </a:p>
            <a:p>
              <a:r>
                <a:rPr lang="en-US" sz="1100" dirty="0">
                  <a:solidFill>
                    <a:schemeClr val="tx2"/>
                  </a:solidFill>
                </a:rPr>
                <a:t>Use black pen</a:t>
              </a:r>
            </a:p>
          </p:txBody>
        </p:sp>
        <p:sp>
          <p:nvSpPr>
            <p:cNvPr id="161" name="Rectangle 160">
              <a:extLst>
                <a:ext uri="{FF2B5EF4-FFF2-40B4-BE49-F238E27FC236}">
                  <a16:creationId xmlns:a16="http://schemas.microsoft.com/office/drawing/2014/main" id="{369B7FE1-DC66-1AFB-2A8B-B1ED23635F7A}"/>
                </a:ext>
              </a:extLst>
            </p:cNvPr>
            <p:cNvSpPr/>
            <p:nvPr/>
          </p:nvSpPr>
          <p:spPr>
            <a:xfrm>
              <a:off x="311489" y="791155"/>
              <a:ext cx="1805230" cy="444792"/>
            </a:xfrm>
            <a:prstGeom prst="rect">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a:p>
          </p:txBody>
        </p:sp>
        <p:grpSp>
          <p:nvGrpSpPr>
            <p:cNvPr id="162" name="Group 161">
              <a:extLst>
                <a:ext uri="{FF2B5EF4-FFF2-40B4-BE49-F238E27FC236}">
                  <a16:creationId xmlns:a16="http://schemas.microsoft.com/office/drawing/2014/main" id="{304ADEC4-2BEE-F0CB-273A-7E519B39FA5B}"/>
                </a:ext>
              </a:extLst>
            </p:cNvPr>
            <p:cNvGrpSpPr/>
            <p:nvPr/>
          </p:nvGrpSpPr>
          <p:grpSpPr>
            <a:xfrm>
              <a:off x="311495" y="422031"/>
              <a:ext cx="2352662" cy="813917"/>
              <a:chOff x="311495" y="422031"/>
              <a:chExt cx="2515144" cy="813917"/>
            </a:xfrm>
            <a:solidFill>
              <a:schemeClr val="tx2">
                <a:lumMod val="75000"/>
                <a:lumOff val="25000"/>
              </a:schemeClr>
            </a:solidFill>
          </p:grpSpPr>
          <p:grpSp>
            <p:nvGrpSpPr>
              <p:cNvPr id="163" name="Group 162">
                <a:extLst>
                  <a:ext uri="{FF2B5EF4-FFF2-40B4-BE49-F238E27FC236}">
                    <a16:creationId xmlns:a16="http://schemas.microsoft.com/office/drawing/2014/main" id="{9CDC6DF0-EAC0-D3EA-E7DB-40BC4405850F}"/>
                  </a:ext>
                </a:extLst>
              </p:cNvPr>
              <p:cNvGrpSpPr/>
              <p:nvPr/>
            </p:nvGrpSpPr>
            <p:grpSpPr>
              <a:xfrm>
                <a:off x="311495" y="422031"/>
                <a:ext cx="2515144" cy="813917"/>
                <a:chOff x="311494" y="422031"/>
                <a:chExt cx="2672866" cy="813917"/>
              </a:xfrm>
              <a:grpFill/>
            </p:grpSpPr>
            <p:sp>
              <p:nvSpPr>
                <p:cNvPr id="167" name="Rounded Rectangle 166">
                  <a:extLst>
                    <a:ext uri="{FF2B5EF4-FFF2-40B4-BE49-F238E27FC236}">
                      <a16:creationId xmlns:a16="http://schemas.microsoft.com/office/drawing/2014/main" id="{C53628D5-443C-441D-D50A-24007B339268}"/>
                    </a:ext>
                  </a:extLst>
                </p:cNvPr>
                <p:cNvSpPr/>
                <p:nvPr/>
              </p:nvSpPr>
              <p:spPr>
                <a:xfrm>
                  <a:off x="311494" y="422031"/>
                  <a:ext cx="2672866" cy="813917"/>
                </a:xfrm>
                <a:prstGeom prst="roundRect">
                  <a:avLst>
                    <a:gd name="adj" fmla="val 46297"/>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166" name="Rectangle 165">
                  <a:extLst>
                    <a:ext uri="{FF2B5EF4-FFF2-40B4-BE49-F238E27FC236}">
                      <a16:creationId xmlns:a16="http://schemas.microsoft.com/office/drawing/2014/main" id="{ABA5B7E8-68EE-DC2E-2E1C-DA73FFAFFBE1}"/>
                    </a:ext>
                  </a:extLst>
                </p:cNvPr>
                <p:cNvSpPr/>
                <p:nvPr/>
              </p:nvSpPr>
              <p:spPr>
                <a:xfrm>
                  <a:off x="2362415" y="422031"/>
                  <a:ext cx="621939" cy="813916"/>
                </a:xfrm>
                <a:prstGeom prst="rect">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grpSp>
          <p:sp>
            <p:nvSpPr>
              <p:cNvPr id="164" name="TextBox 163">
                <a:extLst>
                  <a:ext uri="{FF2B5EF4-FFF2-40B4-BE49-F238E27FC236}">
                    <a16:creationId xmlns:a16="http://schemas.microsoft.com/office/drawing/2014/main" id="{227DEBDE-1308-F158-B92C-9F56652387A8}"/>
                  </a:ext>
                </a:extLst>
              </p:cNvPr>
              <p:cNvSpPr txBox="1"/>
              <p:nvPr/>
            </p:nvSpPr>
            <p:spPr>
              <a:xfrm>
                <a:off x="311496" y="569626"/>
                <a:ext cx="2515142" cy="537263"/>
              </a:xfrm>
              <a:prstGeom prst="rect">
                <a:avLst/>
              </a:prstGeom>
              <a:noFill/>
            </p:spPr>
            <p:txBody>
              <a:bodyPr wrap="square" rtlCol="0">
                <a:spAutoFit/>
              </a:bodyPr>
              <a:lstStyle/>
              <a:p>
                <a:pPr algn="ctr"/>
                <a:r>
                  <a:rPr lang="en-US" sz="2000" dirty="0">
                    <a:solidFill>
                      <a:schemeClr val="bg1"/>
                    </a:solidFill>
                    <a:latin typeface="Bree Serif" panose="02000503040000020004" pitchFamily="2" charset="77"/>
                  </a:rPr>
                  <a:t>3. Witness</a:t>
                </a:r>
              </a:p>
            </p:txBody>
          </p:sp>
        </p:grpSp>
      </p:grpSp>
      <p:grpSp>
        <p:nvGrpSpPr>
          <p:cNvPr id="169" name="Group 168">
            <a:extLst>
              <a:ext uri="{FF2B5EF4-FFF2-40B4-BE49-F238E27FC236}">
                <a16:creationId xmlns:a16="http://schemas.microsoft.com/office/drawing/2014/main" id="{19B58F9B-42C1-453A-E921-F5576B56170E}"/>
              </a:ext>
            </a:extLst>
          </p:cNvPr>
          <p:cNvGrpSpPr/>
          <p:nvPr/>
        </p:nvGrpSpPr>
        <p:grpSpPr>
          <a:xfrm>
            <a:off x="4905288" y="1199704"/>
            <a:ext cx="1668168" cy="2273663"/>
            <a:chOff x="311489" y="422031"/>
            <a:chExt cx="2352668" cy="3053052"/>
          </a:xfrm>
        </p:grpSpPr>
        <p:sp>
          <p:nvSpPr>
            <p:cNvPr id="170" name="Rectangle 169">
              <a:extLst>
                <a:ext uri="{FF2B5EF4-FFF2-40B4-BE49-F238E27FC236}">
                  <a16:creationId xmlns:a16="http://schemas.microsoft.com/office/drawing/2014/main" id="{9F20166B-CFAE-C8A8-7459-71EBD3ED153A}"/>
                </a:ext>
              </a:extLst>
            </p:cNvPr>
            <p:cNvSpPr/>
            <p:nvPr/>
          </p:nvSpPr>
          <p:spPr>
            <a:xfrm>
              <a:off x="311496" y="1235947"/>
              <a:ext cx="2352657" cy="2239136"/>
            </a:xfrm>
            <a:prstGeom prst="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144000" tIns="72000" rIns="144000" bIns="72000" rtlCol="0" anchor="t" anchorCtr="0"/>
            <a:lstStyle/>
            <a:p>
              <a:r>
                <a:rPr lang="en-US" sz="1100" dirty="0">
                  <a:solidFill>
                    <a:schemeClr val="tx2"/>
                  </a:solidFill>
                </a:rPr>
                <a:t>This a process to be done together</a:t>
              </a:r>
            </a:p>
            <a:p>
              <a:r>
                <a:rPr lang="en-US" sz="1100" dirty="0">
                  <a:solidFill>
                    <a:schemeClr val="tx2"/>
                  </a:solidFill>
                </a:rPr>
                <a:t>Any </a:t>
              </a:r>
              <a:r>
                <a:rPr lang="en-US" sz="1100" b="1" dirty="0">
                  <a:solidFill>
                    <a:schemeClr val="tx2"/>
                  </a:solidFill>
                </a:rPr>
                <a:t>discrepancies</a:t>
              </a:r>
              <a:r>
                <a:rPr lang="en-US" sz="1100" dirty="0">
                  <a:solidFill>
                    <a:schemeClr val="tx2"/>
                  </a:solidFill>
                </a:rPr>
                <a:t> or </a:t>
              </a:r>
              <a:r>
                <a:rPr lang="en-US" sz="1100" b="1" dirty="0">
                  <a:solidFill>
                    <a:schemeClr val="tx2"/>
                  </a:solidFill>
                </a:rPr>
                <a:t>breakages</a:t>
              </a:r>
              <a:r>
                <a:rPr lang="en-US" sz="1100" dirty="0">
                  <a:solidFill>
                    <a:schemeClr val="tx2"/>
                  </a:solidFill>
                </a:rPr>
                <a:t> must be reported as a Learning Event</a:t>
              </a:r>
            </a:p>
          </p:txBody>
        </p:sp>
        <p:sp>
          <p:nvSpPr>
            <p:cNvPr id="171" name="Rectangle 170">
              <a:extLst>
                <a:ext uri="{FF2B5EF4-FFF2-40B4-BE49-F238E27FC236}">
                  <a16:creationId xmlns:a16="http://schemas.microsoft.com/office/drawing/2014/main" id="{D83C72F0-0B6F-4DF4-C471-7552825250F0}"/>
                </a:ext>
              </a:extLst>
            </p:cNvPr>
            <p:cNvSpPr/>
            <p:nvPr/>
          </p:nvSpPr>
          <p:spPr>
            <a:xfrm>
              <a:off x="311489" y="791155"/>
              <a:ext cx="1805230" cy="444792"/>
            </a:xfrm>
            <a:prstGeom prst="rect">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a:p>
          </p:txBody>
        </p:sp>
        <p:grpSp>
          <p:nvGrpSpPr>
            <p:cNvPr id="172" name="Group 171">
              <a:extLst>
                <a:ext uri="{FF2B5EF4-FFF2-40B4-BE49-F238E27FC236}">
                  <a16:creationId xmlns:a16="http://schemas.microsoft.com/office/drawing/2014/main" id="{E39F3891-876D-FC41-51CB-2F6538A37258}"/>
                </a:ext>
              </a:extLst>
            </p:cNvPr>
            <p:cNvGrpSpPr/>
            <p:nvPr/>
          </p:nvGrpSpPr>
          <p:grpSpPr>
            <a:xfrm>
              <a:off x="311494" y="422031"/>
              <a:ext cx="2352663" cy="813916"/>
              <a:chOff x="311494" y="422031"/>
              <a:chExt cx="2515145" cy="813916"/>
            </a:xfrm>
            <a:solidFill>
              <a:schemeClr val="tx2">
                <a:lumMod val="75000"/>
                <a:lumOff val="25000"/>
              </a:schemeClr>
            </a:solidFill>
          </p:grpSpPr>
          <p:grpSp>
            <p:nvGrpSpPr>
              <p:cNvPr id="173" name="Group 172">
                <a:extLst>
                  <a:ext uri="{FF2B5EF4-FFF2-40B4-BE49-F238E27FC236}">
                    <a16:creationId xmlns:a16="http://schemas.microsoft.com/office/drawing/2014/main" id="{09945D53-7C4E-02CD-647E-312B32F426B6}"/>
                  </a:ext>
                </a:extLst>
              </p:cNvPr>
              <p:cNvGrpSpPr/>
              <p:nvPr/>
            </p:nvGrpSpPr>
            <p:grpSpPr>
              <a:xfrm>
                <a:off x="311494" y="422031"/>
                <a:ext cx="2515145" cy="813916"/>
                <a:chOff x="311493" y="422031"/>
                <a:chExt cx="2672867" cy="813916"/>
              </a:xfrm>
              <a:grpFill/>
            </p:grpSpPr>
            <p:sp>
              <p:nvSpPr>
                <p:cNvPr id="177" name="Rounded Rectangle 176">
                  <a:extLst>
                    <a:ext uri="{FF2B5EF4-FFF2-40B4-BE49-F238E27FC236}">
                      <a16:creationId xmlns:a16="http://schemas.microsoft.com/office/drawing/2014/main" id="{B559EB4E-4FD4-CF9F-D0FB-5E60E5C441D9}"/>
                    </a:ext>
                  </a:extLst>
                </p:cNvPr>
                <p:cNvSpPr/>
                <p:nvPr/>
              </p:nvSpPr>
              <p:spPr>
                <a:xfrm>
                  <a:off x="311493" y="422031"/>
                  <a:ext cx="2672867" cy="813916"/>
                </a:xfrm>
                <a:prstGeom prst="roundRect">
                  <a:avLst>
                    <a:gd name="adj" fmla="val 46297"/>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176" name="Rectangle 175">
                  <a:extLst>
                    <a:ext uri="{FF2B5EF4-FFF2-40B4-BE49-F238E27FC236}">
                      <a16:creationId xmlns:a16="http://schemas.microsoft.com/office/drawing/2014/main" id="{0F31397B-FB40-34A7-892D-EC638694F332}"/>
                    </a:ext>
                  </a:extLst>
                </p:cNvPr>
                <p:cNvSpPr/>
                <p:nvPr/>
              </p:nvSpPr>
              <p:spPr>
                <a:xfrm>
                  <a:off x="2362415" y="422031"/>
                  <a:ext cx="621939" cy="813916"/>
                </a:xfrm>
                <a:prstGeom prst="rect">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grpSp>
          <p:sp>
            <p:nvSpPr>
              <p:cNvPr id="174" name="TextBox 173">
                <a:extLst>
                  <a:ext uri="{FF2B5EF4-FFF2-40B4-BE49-F238E27FC236}">
                    <a16:creationId xmlns:a16="http://schemas.microsoft.com/office/drawing/2014/main" id="{C1E4592D-B075-98F0-566C-618295EA5480}"/>
                  </a:ext>
                </a:extLst>
              </p:cNvPr>
              <p:cNvSpPr txBox="1"/>
              <p:nvPr/>
            </p:nvSpPr>
            <p:spPr>
              <a:xfrm>
                <a:off x="311495" y="569626"/>
                <a:ext cx="2515142" cy="537264"/>
              </a:xfrm>
              <a:prstGeom prst="rect">
                <a:avLst/>
              </a:prstGeom>
              <a:noFill/>
            </p:spPr>
            <p:txBody>
              <a:bodyPr wrap="square" rtlCol="0">
                <a:spAutoFit/>
              </a:bodyPr>
              <a:lstStyle/>
              <a:p>
                <a:pPr algn="ctr"/>
                <a:r>
                  <a:rPr lang="en-US" sz="2000" dirty="0">
                    <a:solidFill>
                      <a:schemeClr val="bg1"/>
                    </a:solidFill>
                    <a:latin typeface="Bree Serif" panose="02000503040000020004" pitchFamily="2" charset="77"/>
                  </a:rPr>
                  <a:t>4. Record</a:t>
                </a:r>
              </a:p>
            </p:txBody>
          </p:sp>
        </p:grpSp>
      </p:grpSp>
      <p:sp>
        <p:nvSpPr>
          <p:cNvPr id="2" name="TextBox 1">
            <a:extLst>
              <a:ext uri="{FF2B5EF4-FFF2-40B4-BE49-F238E27FC236}">
                <a16:creationId xmlns:a16="http://schemas.microsoft.com/office/drawing/2014/main" id="{736E24EE-F3BB-8E62-61B9-67157BC4ABD6}"/>
              </a:ext>
            </a:extLst>
          </p:cNvPr>
          <p:cNvSpPr txBox="1"/>
          <p:nvPr/>
        </p:nvSpPr>
        <p:spPr>
          <a:xfrm>
            <a:off x="461765" y="6065"/>
            <a:ext cx="8088880" cy="378565"/>
          </a:xfrm>
          <a:prstGeom prst="rect">
            <a:avLst/>
          </a:prstGeom>
          <a:noFill/>
        </p:spPr>
        <p:txBody>
          <a:bodyPr wrap="square" rtlCol="0">
            <a:spAutoFit/>
          </a:bodyPr>
          <a:lstStyle/>
          <a:p>
            <a:pPr algn="ctr">
              <a:lnSpc>
                <a:spcPct val="107000"/>
              </a:lnSpc>
              <a:spcBef>
                <a:spcPts val="800"/>
              </a:spcBef>
              <a:spcAft>
                <a:spcPts val="400"/>
              </a:spcAft>
            </a:pPr>
            <a:r>
              <a:rPr lang="en-GB" sz="1800" b="1" kern="100" dirty="0">
                <a:solidFill>
                  <a:srgbClr val="0F4761"/>
                </a:solidFill>
                <a:effectLst/>
                <a:latin typeface="Aptos Display" panose="020B0004020202020204" pitchFamily="34" charset="0"/>
                <a:ea typeface="Times New Roman" panose="02020603050405020304" pitchFamily="18" charset="0"/>
                <a:cs typeface="Times New Roman" panose="02020603050405020304" pitchFamily="18" charset="0"/>
              </a:rPr>
              <a:t>SOP Daily CD Checks in IUC Treatment Centre Stock</a:t>
            </a:r>
          </a:p>
        </p:txBody>
      </p:sp>
      <p:sp>
        <p:nvSpPr>
          <p:cNvPr id="3" name="TextBox 2">
            <a:extLst>
              <a:ext uri="{FF2B5EF4-FFF2-40B4-BE49-F238E27FC236}">
                <a16:creationId xmlns:a16="http://schemas.microsoft.com/office/drawing/2014/main" id="{759975FD-5C55-EE09-0A47-AFB1ADDC19A5}"/>
              </a:ext>
            </a:extLst>
          </p:cNvPr>
          <p:cNvSpPr txBox="1"/>
          <p:nvPr/>
        </p:nvSpPr>
        <p:spPr>
          <a:xfrm>
            <a:off x="210312" y="311713"/>
            <a:ext cx="8714232" cy="830997"/>
          </a:xfrm>
          <a:prstGeom prst="rect">
            <a:avLst/>
          </a:prstGeom>
          <a:noFill/>
        </p:spPr>
        <p:txBody>
          <a:bodyPr wrap="square" rtlCol="0">
            <a:spAutoFit/>
          </a:bodyPr>
          <a:lstStyle/>
          <a:p>
            <a:r>
              <a:rPr lang="en-GB" sz="1200" dirty="0">
                <a:effectLst/>
                <a:latin typeface="Aptos" panose="020B0004020202020204" pitchFamily="34" charset="0"/>
                <a:ea typeface="Aptos" panose="020B0004020202020204" pitchFamily="34" charset="0"/>
                <a:cs typeface="Times New Roman" panose="02020603050405020304" pitchFamily="18" charset="0"/>
              </a:rPr>
              <a:t>It is a legal requirement for Brisdoc to safely store, record, transport and account for Controlled Drugs (CDs) and for Best Practice Brisdoc adopts the same schedule 2 principles for managing schedule 3, 4 and 5’s.  Operational Co-owners ensure safe keeping of key codes and keys and are witnesses and counter signatories.  It is the clinician the handles the CDs and are ultimately responsible for CDs under all circumstances.</a:t>
            </a:r>
            <a:endParaRPr lang="en-GB" sz="1200" dirty="0"/>
          </a:p>
        </p:txBody>
      </p:sp>
      <p:sp>
        <p:nvSpPr>
          <p:cNvPr id="18" name="Triangle 126">
            <a:extLst>
              <a:ext uri="{FF2B5EF4-FFF2-40B4-BE49-F238E27FC236}">
                <a16:creationId xmlns:a16="http://schemas.microsoft.com/office/drawing/2014/main" id="{23E4D242-DBB4-4CA0-6775-1ECDB379BAB2}"/>
              </a:ext>
            </a:extLst>
          </p:cNvPr>
          <p:cNvSpPr/>
          <p:nvPr/>
        </p:nvSpPr>
        <p:spPr>
          <a:xfrm rot="10800000">
            <a:off x="1185443" y="3522259"/>
            <a:ext cx="559185" cy="267080"/>
          </a:xfrm>
          <a:prstGeom prst="triangle">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19" name="Triangle 126">
            <a:extLst>
              <a:ext uri="{FF2B5EF4-FFF2-40B4-BE49-F238E27FC236}">
                <a16:creationId xmlns:a16="http://schemas.microsoft.com/office/drawing/2014/main" id="{5360BB51-FCA9-82B7-5C9D-1C8CA845919F}"/>
              </a:ext>
            </a:extLst>
          </p:cNvPr>
          <p:cNvSpPr/>
          <p:nvPr/>
        </p:nvSpPr>
        <p:spPr>
          <a:xfrm>
            <a:off x="3345368" y="3368969"/>
            <a:ext cx="491527" cy="377863"/>
          </a:xfrm>
          <a:prstGeom prst="triangle">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6" name="Arrow: Up-Down 5">
            <a:extLst>
              <a:ext uri="{FF2B5EF4-FFF2-40B4-BE49-F238E27FC236}">
                <a16:creationId xmlns:a16="http://schemas.microsoft.com/office/drawing/2014/main" id="{893B43C3-17C8-A0CA-3B33-9CB78978C6BF}"/>
              </a:ext>
            </a:extLst>
          </p:cNvPr>
          <p:cNvSpPr/>
          <p:nvPr/>
        </p:nvSpPr>
        <p:spPr>
          <a:xfrm>
            <a:off x="5678302" y="3386145"/>
            <a:ext cx="378453" cy="712474"/>
          </a:xfrm>
          <a:prstGeom prst="upDownArrow">
            <a:avLst/>
          </a:prstGeom>
          <a:solidFill>
            <a:schemeClr val="bg1">
              <a:lumMod val="85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8" name="Group 7">
            <a:extLst>
              <a:ext uri="{FF2B5EF4-FFF2-40B4-BE49-F238E27FC236}">
                <a16:creationId xmlns:a16="http://schemas.microsoft.com/office/drawing/2014/main" id="{D7B36F32-517D-1534-7951-C643930B98E3}"/>
              </a:ext>
            </a:extLst>
          </p:cNvPr>
          <p:cNvGrpSpPr/>
          <p:nvPr/>
        </p:nvGrpSpPr>
        <p:grpSpPr>
          <a:xfrm>
            <a:off x="6941678" y="1458044"/>
            <a:ext cx="1991740" cy="3269403"/>
            <a:chOff x="572161" y="3726659"/>
            <a:chExt cx="4129552" cy="3269403"/>
          </a:xfrm>
        </p:grpSpPr>
        <p:sp>
          <p:nvSpPr>
            <p:cNvPr id="9" name="Rectangle 8">
              <a:extLst>
                <a:ext uri="{FF2B5EF4-FFF2-40B4-BE49-F238E27FC236}">
                  <a16:creationId xmlns:a16="http://schemas.microsoft.com/office/drawing/2014/main" id="{28191EF5-CF6D-634D-1637-526C922C9444}"/>
                </a:ext>
              </a:extLst>
            </p:cNvPr>
            <p:cNvSpPr/>
            <p:nvPr/>
          </p:nvSpPr>
          <p:spPr>
            <a:xfrm>
              <a:off x="581284" y="4305703"/>
              <a:ext cx="4102028" cy="2690359"/>
            </a:xfrm>
            <a:prstGeom prst="rect">
              <a:avLst/>
            </a:prstGeom>
            <a:solidFill>
              <a:srgbClr val="D2E3F3"/>
            </a:solidFill>
            <a:ln>
              <a:noFill/>
            </a:ln>
          </p:spPr>
          <p:style>
            <a:lnRef idx="2">
              <a:schemeClr val="accent1">
                <a:shade val="15000"/>
              </a:schemeClr>
            </a:lnRef>
            <a:fillRef idx="1">
              <a:schemeClr val="accent1"/>
            </a:fillRef>
            <a:effectRef idx="0">
              <a:schemeClr val="accent1"/>
            </a:effectRef>
            <a:fontRef idx="minor">
              <a:schemeClr val="lt1"/>
            </a:fontRef>
          </p:style>
          <p:txBody>
            <a:bodyPr lIns="144000" tIns="72000" rIns="144000" bIns="72000" rtlCol="0" anchor="t" anchorCtr="0"/>
            <a:lstStyle/>
            <a:p>
              <a:pPr lvl="0"/>
              <a:r>
                <a:rPr lang="en-GB" sz="1100" dirty="0">
                  <a:solidFill>
                    <a:schemeClr val="tx2"/>
                  </a:solidFill>
                </a:rPr>
                <a:t>It is the responsibility of the clinician to make an amendment in the CD register.</a:t>
              </a:r>
            </a:p>
            <a:p>
              <a:pPr lvl="0"/>
              <a:r>
                <a:rPr lang="en-GB" sz="1100" dirty="0">
                  <a:solidFill>
                    <a:schemeClr val="tx2"/>
                  </a:solidFill>
                </a:rPr>
                <a:t>A single line through the error with a initial of the clinician – the corrected line below</a:t>
              </a:r>
            </a:p>
            <a:p>
              <a:pPr lvl="0"/>
              <a:r>
                <a:rPr lang="en-GB" sz="1100" dirty="0">
                  <a:solidFill>
                    <a:schemeClr val="tx2"/>
                  </a:solidFill>
                </a:rPr>
                <a:t>It may be necessary to </a:t>
              </a:r>
              <a:r>
                <a:rPr lang="en-GB" sz="1100" dirty="0" err="1">
                  <a:solidFill>
                    <a:schemeClr val="tx2"/>
                  </a:solidFill>
                </a:rPr>
                <a:t>asterix</a:t>
              </a:r>
              <a:r>
                <a:rPr lang="en-GB" sz="1100" dirty="0">
                  <a:solidFill>
                    <a:schemeClr val="tx2"/>
                  </a:solidFill>
                </a:rPr>
                <a:t> a line and provide a narrative below the page.  This must be signed and dated by the clinician</a:t>
              </a:r>
            </a:p>
            <a:p>
              <a:pPr lvl="0"/>
              <a:r>
                <a:rPr lang="en-GB" sz="1100" dirty="0">
                  <a:solidFill>
                    <a:schemeClr val="tx2"/>
                  </a:solidFill>
                </a:rPr>
                <a:t>A Learning Event must be completed</a:t>
              </a:r>
            </a:p>
            <a:p>
              <a:pPr lvl="0"/>
              <a:endParaRPr lang="en-GB" sz="1100" dirty="0">
                <a:solidFill>
                  <a:schemeClr val="tx2"/>
                </a:solidFill>
              </a:endParaRPr>
            </a:p>
            <a:p>
              <a:pPr lvl="0"/>
              <a:endParaRPr lang="en-GB" sz="1100" dirty="0">
                <a:solidFill>
                  <a:schemeClr val="tx2"/>
                </a:solidFill>
              </a:endParaRPr>
            </a:p>
          </p:txBody>
        </p:sp>
        <p:sp>
          <p:nvSpPr>
            <p:cNvPr id="12" name="Rectangle 11">
              <a:extLst>
                <a:ext uri="{FF2B5EF4-FFF2-40B4-BE49-F238E27FC236}">
                  <a16:creationId xmlns:a16="http://schemas.microsoft.com/office/drawing/2014/main" id="{6E262FCF-50C4-3C6F-C88E-F4D2486E22E3}"/>
                </a:ext>
              </a:extLst>
            </p:cNvPr>
            <p:cNvSpPr/>
            <p:nvPr/>
          </p:nvSpPr>
          <p:spPr>
            <a:xfrm>
              <a:off x="572161" y="4001552"/>
              <a:ext cx="1278447" cy="331244"/>
            </a:xfrm>
            <a:prstGeom prst="rect">
              <a:avLst/>
            </a:prstGeom>
            <a:solidFill>
              <a:schemeClr val="tx2">
                <a:lumMod val="75000"/>
                <a:lumOff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a:p>
          </p:txBody>
        </p:sp>
        <p:grpSp>
          <p:nvGrpSpPr>
            <p:cNvPr id="13" name="Group 12">
              <a:extLst>
                <a:ext uri="{FF2B5EF4-FFF2-40B4-BE49-F238E27FC236}">
                  <a16:creationId xmlns:a16="http://schemas.microsoft.com/office/drawing/2014/main" id="{E7B4856A-0EBF-BFAA-D6BC-7128A37AEF94}"/>
                </a:ext>
              </a:extLst>
            </p:cNvPr>
            <p:cNvGrpSpPr/>
            <p:nvPr/>
          </p:nvGrpSpPr>
          <p:grpSpPr>
            <a:xfrm>
              <a:off x="572163" y="3726659"/>
              <a:ext cx="4129550" cy="606138"/>
              <a:chOff x="311491" y="422031"/>
              <a:chExt cx="6233846" cy="813916"/>
            </a:xfrm>
            <a:solidFill>
              <a:schemeClr val="tx2">
                <a:lumMod val="75000"/>
                <a:lumOff val="25000"/>
              </a:schemeClr>
            </a:solidFill>
          </p:grpSpPr>
          <p:grpSp>
            <p:nvGrpSpPr>
              <p:cNvPr id="14" name="Group 13">
                <a:extLst>
                  <a:ext uri="{FF2B5EF4-FFF2-40B4-BE49-F238E27FC236}">
                    <a16:creationId xmlns:a16="http://schemas.microsoft.com/office/drawing/2014/main" id="{F6E76764-F16E-2D54-8202-8ED6E1163869}"/>
                  </a:ext>
                </a:extLst>
              </p:cNvPr>
              <p:cNvGrpSpPr/>
              <p:nvPr/>
            </p:nvGrpSpPr>
            <p:grpSpPr>
              <a:xfrm>
                <a:off x="311494" y="422031"/>
                <a:ext cx="6233843" cy="813916"/>
                <a:chOff x="311493" y="422031"/>
                <a:chExt cx="6624760" cy="813916"/>
              </a:xfrm>
              <a:grpFill/>
            </p:grpSpPr>
            <p:sp>
              <p:nvSpPr>
                <p:cNvPr id="16" name="Rounded Rectangle 94">
                  <a:extLst>
                    <a:ext uri="{FF2B5EF4-FFF2-40B4-BE49-F238E27FC236}">
                      <a16:creationId xmlns:a16="http://schemas.microsoft.com/office/drawing/2014/main" id="{93B49D21-A855-64D3-B838-323275D4A268}"/>
                    </a:ext>
                  </a:extLst>
                </p:cNvPr>
                <p:cNvSpPr/>
                <p:nvPr/>
              </p:nvSpPr>
              <p:spPr>
                <a:xfrm>
                  <a:off x="311493" y="422031"/>
                  <a:ext cx="2672865" cy="813916"/>
                </a:xfrm>
                <a:prstGeom prst="roundRect">
                  <a:avLst>
                    <a:gd name="adj" fmla="val 46297"/>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20" name="Rectangle 19">
                  <a:extLst>
                    <a:ext uri="{FF2B5EF4-FFF2-40B4-BE49-F238E27FC236}">
                      <a16:creationId xmlns:a16="http://schemas.microsoft.com/office/drawing/2014/main" id="{C684170F-39D8-F225-B578-2355A420907D}"/>
                    </a:ext>
                  </a:extLst>
                </p:cNvPr>
                <p:cNvSpPr/>
                <p:nvPr/>
              </p:nvSpPr>
              <p:spPr>
                <a:xfrm>
                  <a:off x="1625527" y="422031"/>
                  <a:ext cx="5310726" cy="813916"/>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grpSp>
          <p:sp>
            <p:nvSpPr>
              <p:cNvPr id="15" name="TextBox 14">
                <a:extLst>
                  <a:ext uri="{FF2B5EF4-FFF2-40B4-BE49-F238E27FC236}">
                    <a16:creationId xmlns:a16="http://schemas.microsoft.com/office/drawing/2014/main" id="{67A89882-7BEC-91FF-3FDA-BA0DE2A781EE}"/>
                  </a:ext>
                </a:extLst>
              </p:cNvPr>
              <p:cNvSpPr txBox="1"/>
              <p:nvPr/>
            </p:nvSpPr>
            <p:spPr>
              <a:xfrm>
                <a:off x="311491" y="569626"/>
                <a:ext cx="6192300" cy="413280"/>
              </a:xfrm>
              <a:prstGeom prst="rect">
                <a:avLst/>
              </a:prstGeom>
              <a:noFill/>
            </p:spPr>
            <p:txBody>
              <a:bodyPr wrap="square" rtlCol="0">
                <a:spAutoFit/>
              </a:bodyPr>
              <a:lstStyle/>
              <a:p>
                <a:pPr algn="ctr"/>
                <a:r>
                  <a:rPr lang="en-US" sz="1400" dirty="0">
                    <a:solidFill>
                      <a:schemeClr val="bg1"/>
                    </a:solidFill>
                    <a:latin typeface="Bree Serif" panose="02000503040000020004" pitchFamily="2" charset="77"/>
                  </a:rPr>
                  <a:t>Error in CD Register</a:t>
                </a:r>
              </a:p>
            </p:txBody>
          </p:sp>
        </p:grpSp>
      </p:grpSp>
    </p:spTree>
    <p:extLst>
      <p:ext uri="{BB962C8B-B14F-4D97-AF65-F5344CB8AC3E}">
        <p14:creationId xmlns:p14="http://schemas.microsoft.com/office/powerpoint/2010/main" val="26152289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9FF31853-5786-1648-1BE9-3F6CA4FA751E}"/>
              </a:ext>
            </a:extLst>
          </p:cNvPr>
          <p:cNvGrpSpPr/>
          <p:nvPr/>
        </p:nvGrpSpPr>
        <p:grpSpPr>
          <a:xfrm>
            <a:off x="587337" y="3319460"/>
            <a:ext cx="3827024" cy="2624140"/>
            <a:chOff x="572161" y="3726659"/>
            <a:chExt cx="3827024" cy="2624140"/>
          </a:xfrm>
        </p:grpSpPr>
        <p:sp>
          <p:nvSpPr>
            <p:cNvPr id="88" name="Rectangle 87">
              <a:extLst>
                <a:ext uri="{FF2B5EF4-FFF2-40B4-BE49-F238E27FC236}">
                  <a16:creationId xmlns:a16="http://schemas.microsoft.com/office/drawing/2014/main" id="{CB2C3201-823C-3D60-D005-018A95AA3A0C}"/>
                </a:ext>
              </a:extLst>
            </p:cNvPr>
            <p:cNvSpPr/>
            <p:nvPr/>
          </p:nvSpPr>
          <p:spPr>
            <a:xfrm>
              <a:off x="581286" y="4305704"/>
              <a:ext cx="3798689" cy="2045095"/>
            </a:xfrm>
            <a:prstGeom prst="rect">
              <a:avLst/>
            </a:prstGeom>
            <a:solidFill>
              <a:srgbClr val="D2E3F3"/>
            </a:solidFill>
            <a:ln>
              <a:noFill/>
            </a:ln>
          </p:spPr>
          <p:style>
            <a:lnRef idx="2">
              <a:schemeClr val="accent1">
                <a:shade val="15000"/>
              </a:schemeClr>
            </a:lnRef>
            <a:fillRef idx="1">
              <a:schemeClr val="accent1"/>
            </a:fillRef>
            <a:effectRef idx="0">
              <a:schemeClr val="accent1"/>
            </a:effectRef>
            <a:fontRef idx="minor">
              <a:schemeClr val="lt1"/>
            </a:fontRef>
          </p:style>
          <p:txBody>
            <a:bodyPr lIns="144000" tIns="72000" rIns="144000" bIns="72000" rtlCol="0" anchor="t" anchorCtr="0"/>
            <a:lstStyle/>
            <a:p>
              <a:pPr lvl="0"/>
              <a:r>
                <a:rPr lang="en-GB" sz="1100" dirty="0">
                  <a:solidFill>
                    <a:schemeClr val="tx2"/>
                  </a:solidFill>
                </a:rPr>
                <a:t>A drug check is a </a:t>
              </a:r>
              <a:r>
                <a:rPr lang="en-GB" sz="1100" b="1" dirty="0">
                  <a:solidFill>
                    <a:schemeClr val="tx2"/>
                  </a:solidFill>
                </a:rPr>
                <a:t>count</a:t>
              </a:r>
              <a:r>
                <a:rPr lang="en-GB" sz="1100" dirty="0">
                  <a:solidFill>
                    <a:schemeClr val="tx2"/>
                  </a:solidFill>
                </a:rPr>
                <a:t> of each drug and formulation.</a:t>
              </a:r>
            </a:p>
            <a:p>
              <a:pPr lvl="0"/>
              <a:r>
                <a:rPr lang="en-GB" sz="1100" dirty="0">
                  <a:solidFill>
                    <a:schemeClr val="tx2"/>
                  </a:solidFill>
                </a:rPr>
                <a:t>It also entails ensuring all </a:t>
              </a:r>
              <a:r>
                <a:rPr lang="en-GB" sz="1100" b="1" dirty="0">
                  <a:solidFill>
                    <a:schemeClr val="tx2"/>
                  </a:solidFill>
                </a:rPr>
                <a:t>seals</a:t>
              </a:r>
              <a:r>
                <a:rPr lang="en-GB" sz="1100" dirty="0">
                  <a:solidFill>
                    <a:schemeClr val="tx2"/>
                  </a:solidFill>
                </a:rPr>
                <a:t> in boxes of medication are intact.</a:t>
              </a:r>
            </a:p>
            <a:p>
              <a:pPr lvl="0"/>
              <a:r>
                <a:rPr lang="en-GB" sz="1100" b="1" dirty="0">
                  <a:solidFill>
                    <a:schemeClr val="tx2"/>
                  </a:solidFill>
                </a:rPr>
                <a:t>Oramorph</a:t>
              </a:r>
              <a:r>
                <a:rPr lang="en-GB" sz="1100" dirty="0">
                  <a:solidFill>
                    <a:schemeClr val="tx2"/>
                  </a:solidFill>
                </a:rPr>
                <a:t> is measured in millilitres </a:t>
              </a:r>
            </a:p>
            <a:p>
              <a:pPr lvl="0"/>
              <a:r>
                <a:rPr lang="en-GB" sz="1100" b="1" dirty="0">
                  <a:solidFill>
                    <a:schemeClr val="tx2"/>
                  </a:solidFill>
                </a:rPr>
                <a:t>Out of date medication </a:t>
              </a:r>
              <a:r>
                <a:rPr lang="en-GB" sz="1100" dirty="0">
                  <a:solidFill>
                    <a:schemeClr val="tx2"/>
                  </a:solidFill>
                </a:rPr>
                <a:t>stored separately from part of the count</a:t>
              </a:r>
            </a:p>
            <a:p>
              <a:pPr lvl="0"/>
              <a:r>
                <a:rPr lang="en-GB" sz="1100" dirty="0">
                  <a:solidFill>
                    <a:schemeClr val="tx2"/>
                  </a:solidFill>
                </a:rPr>
                <a:t>The Clinician handles the controlled drugs including placing them back in the box</a:t>
              </a:r>
            </a:p>
            <a:p>
              <a:pPr lvl="0"/>
              <a:r>
                <a:rPr lang="en-GB" sz="1100" dirty="0">
                  <a:solidFill>
                    <a:schemeClr val="tx2"/>
                  </a:solidFill>
                </a:rPr>
                <a:t>There are one CD Register Books – Schedule 3,4 and 5 Controlled drugs.</a:t>
              </a:r>
            </a:p>
            <a:p>
              <a:pPr lvl="0"/>
              <a:r>
                <a:rPr lang="en-GB" sz="1100" dirty="0">
                  <a:solidFill>
                    <a:schemeClr val="tx2"/>
                  </a:solidFill>
                </a:rPr>
                <a:t>Use a black pen</a:t>
              </a:r>
            </a:p>
            <a:p>
              <a:pPr lvl="0"/>
              <a:endParaRPr lang="en-GB" sz="1100" dirty="0">
                <a:solidFill>
                  <a:schemeClr val="tx2"/>
                </a:solidFill>
              </a:endParaRPr>
            </a:p>
          </p:txBody>
        </p:sp>
        <p:sp>
          <p:nvSpPr>
            <p:cNvPr id="89" name="Rectangle 88">
              <a:extLst>
                <a:ext uri="{FF2B5EF4-FFF2-40B4-BE49-F238E27FC236}">
                  <a16:creationId xmlns:a16="http://schemas.microsoft.com/office/drawing/2014/main" id="{8992506D-0C0F-9FA1-112F-02BB17954D1A}"/>
                </a:ext>
              </a:extLst>
            </p:cNvPr>
            <p:cNvSpPr/>
            <p:nvPr/>
          </p:nvSpPr>
          <p:spPr>
            <a:xfrm>
              <a:off x="572161" y="4001552"/>
              <a:ext cx="1278447" cy="331244"/>
            </a:xfrm>
            <a:prstGeom prst="rect">
              <a:avLst/>
            </a:prstGeom>
            <a:solidFill>
              <a:schemeClr val="tx2">
                <a:lumMod val="75000"/>
                <a:lumOff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a:p>
          </p:txBody>
        </p:sp>
        <p:grpSp>
          <p:nvGrpSpPr>
            <p:cNvPr id="90" name="Group 89">
              <a:extLst>
                <a:ext uri="{FF2B5EF4-FFF2-40B4-BE49-F238E27FC236}">
                  <a16:creationId xmlns:a16="http://schemas.microsoft.com/office/drawing/2014/main" id="{BFF5214F-D7FB-034E-CB7A-FAA1A7A38121}"/>
                </a:ext>
              </a:extLst>
            </p:cNvPr>
            <p:cNvGrpSpPr/>
            <p:nvPr/>
          </p:nvGrpSpPr>
          <p:grpSpPr>
            <a:xfrm>
              <a:off x="572165" y="3726659"/>
              <a:ext cx="3827020" cy="606138"/>
              <a:chOff x="311494" y="422031"/>
              <a:chExt cx="5777156" cy="813916"/>
            </a:xfrm>
            <a:solidFill>
              <a:schemeClr val="tx2">
                <a:lumMod val="75000"/>
                <a:lumOff val="25000"/>
              </a:schemeClr>
            </a:solidFill>
          </p:grpSpPr>
          <p:grpSp>
            <p:nvGrpSpPr>
              <p:cNvPr id="91" name="Group 90">
                <a:extLst>
                  <a:ext uri="{FF2B5EF4-FFF2-40B4-BE49-F238E27FC236}">
                    <a16:creationId xmlns:a16="http://schemas.microsoft.com/office/drawing/2014/main" id="{7CD8869F-D653-2C96-EBF7-EF2F087C2BAE}"/>
                  </a:ext>
                </a:extLst>
              </p:cNvPr>
              <p:cNvGrpSpPr/>
              <p:nvPr/>
            </p:nvGrpSpPr>
            <p:grpSpPr>
              <a:xfrm>
                <a:off x="311494" y="422031"/>
                <a:ext cx="5777156" cy="813916"/>
                <a:chOff x="311493" y="422031"/>
                <a:chExt cx="6139436" cy="813916"/>
              </a:xfrm>
              <a:grpFill/>
            </p:grpSpPr>
            <p:sp>
              <p:nvSpPr>
                <p:cNvPr id="95" name="Rounded Rectangle 94">
                  <a:extLst>
                    <a:ext uri="{FF2B5EF4-FFF2-40B4-BE49-F238E27FC236}">
                      <a16:creationId xmlns:a16="http://schemas.microsoft.com/office/drawing/2014/main" id="{BDF9C85F-82CD-D6B7-EB3D-56407201E2BA}"/>
                    </a:ext>
                  </a:extLst>
                </p:cNvPr>
                <p:cNvSpPr/>
                <p:nvPr/>
              </p:nvSpPr>
              <p:spPr>
                <a:xfrm>
                  <a:off x="311493" y="422031"/>
                  <a:ext cx="2672865" cy="813916"/>
                </a:xfrm>
                <a:prstGeom prst="roundRect">
                  <a:avLst>
                    <a:gd name="adj" fmla="val 46297"/>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94" name="Rectangle 93">
                  <a:extLst>
                    <a:ext uri="{FF2B5EF4-FFF2-40B4-BE49-F238E27FC236}">
                      <a16:creationId xmlns:a16="http://schemas.microsoft.com/office/drawing/2014/main" id="{8EA310F1-759D-9F5A-EB56-DB5C2A8C72DD}"/>
                    </a:ext>
                  </a:extLst>
                </p:cNvPr>
                <p:cNvSpPr/>
                <p:nvPr/>
              </p:nvSpPr>
              <p:spPr>
                <a:xfrm>
                  <a:off x="2393233" y="422031"/>
                  <a:ext cx="4057696" cy="813916"/>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grpSp>
          <p:sp>
            <p:nvSpPr>
              <p:cNvPr id="92" name="TextBox 91">
                <a:extLst>
                  <a:ext uri="{FF2B5EF4-FFF2-40B4-BE49-F238E27FC236}">
                    <a16:creationId xmlns:a16="http://schemas.microsoft.com/office/drawing/2014/main" id="{7965A675-DDFB-D714-B10C-B43B318C7BF8}"/>
                  </a:ext>
                </a:extLst>
              </p:cNvPr>
              <p:cNvSpPr txBox="1"/>
              <p:nvPr/>
            </p:nvSpPr>
            <p:spPr>
              <a:xfrm>
                <a:off x="311494" y="569626"/>
                <a:ext cx="2539210" cy="495937"/>
              </a:xfrm>
              <a:prstGeom prst="rect">
                <a:avLst/>
              </a:prstGeom>
              <a:noFill/>
            </p:spPr>
            <p:txBody>
              <a:bodyPr wrap="square" rtlCol="0">
                <a:spAutoFit/>
              </a:bodyPr>
              <a:lstStyle/>
              <a:p>
                <a:pPr algn="ctr"/>
                <a:r>
                  <a:rPr lang="en-US" dirty="0">
                    <a:solidFill>
                      <a:schemeClr val="bg1"/>
                    </a:solidFill>
                    <a:latin typeface="Bree Serif" panose="02000503040000020004" pitchFamily="2" charset="77"/>
                  </a:rPr>
                  <a:t>2. Drug Check</a:t>
                </a:r>
              </a:p>
            </p:txBody>
          </p:sp>
        </p:grpSp>
      </p:grpSp>
      <p:sp>
        <p:nvSpPr>
          <p:cNvPr id="98" name="Rectangle 97">
            <a:extLst>
              <a:ext uri="{FF2B5EF4-FFF2-40B4-BE49-F238E27FC236}">
                <a16:creationId xmlns:a16="http://schemas.microsoft.com/office/drawing/2014/main" id="{B91EF506-3330-220C-28AC-F23B4448FBED}"/>
              </a:ext>
            </a:extLst>
          </p:cNvPr>
          <p:cNvSpPr/>
          <p:nvPr/>
        </p:nvSpPr>
        <p:spPr>
          <a:xfrm>
            <a:off x="4921917" y="4519959"/>
            <a:ext cx="1666130" cy="1567532"/>
          </a:xfrm>
          <a:prstGeom prst="rect">
            <a:avLst/>
          </a:prstGeom>
          <a:solidFill>
            <a:srgbClr val="D2E3F3"/>
          </a:solidFill>
          <a:ln>
            <a:noFill/>
          </a:ln>
        </p:spPr>
        <p:style>
          <a:lnRef idx="2">
            <a:schemeClr val="accent1">
              <a:shade val="15000"/>
            </a:schemeClr>
          </a:lnRef>
          <a:fillRef idx="1">
            <a:schemeClr val="accent1"/>
          </a:fillRef>
          <a:effectRef idx="0">
            <a:schemeClr val="accent1"/>
          </a:effectRef>
          <a:fontRef idx="minor">
            <a:schemeClr val="lt1"/>
          </a:fontRef>
        </p:style>
        <p:txBody>
          <a:bodyPr lIns="144000" tIns="72000" rIns="144000" bIns="72000" rtlCol="0" anchor="t" anchorCtr="0"/>
          <a:lstStyle/>
          <a:p>
            <a:r>
              <a:rPr lang="en-US" sz="1100" dirty="0">
                <a:solidFill>
                  <a:schemeClr val="tx2"/>
                </a:solidFill>
              </a:rPr>
              <a:t>This a process to be done together</a:t>
            </a:r>
          </a:p>
          <a:p>
            <a:r>
              <a:rPr lang="en-US" sz="1100" dirty="0">
                <a:solidFill>
                  <a:schemeClr val="tx2"/>
                </a:solidFill>
              </a:rPr>
              <a:t>Any </a:t>
            </a:r>
            <a:r>
              <a:rPr lang="en-US" sz="1100" b="1" dirty="0">
                <a:solidFill>
                  <a:schemeClr val="tx2"/>
                </a:solidFill>
              </a:rPr>
              <a:t>discrepancies</a:t>
            </a:r>
            <a:r>
              <a:rPr lang="en-US" sz="1100" dirty="0">
                <a:solidFill>
                  <a:schemeClr val="tx2"/>
                </a:solidFill>
              </a:rPr>
              <a:t> or </a:t>
            </a:r>
            <a:r>
              <a:rPr lang="en-US" sz="1100" b="1" dirty="0">
                <a:solidFill>
                  <a:schemeClr val="tx2"/>
                </a:solidFill>
              </a:rPr>
              <a:t>breakages</a:t>
            </a:r>
            <a:r>
              <a:rPr lang="en-US" sz="1100" dirty="0">
                <a:solidFill>
                  <a:schemeClr val="tx2"/>
                </a:solidFill>
              </a:rPr>
              <a:t> must be reported as a Learning Event</a:t>
            </a:r>
          </a:p>
        </p:txBody>
      </p:sp>
      <p:sp>
        <p:nvSpPr>
          <p:cNvPr id="99" name="Rectangle 98">
            <a:extLst>
              <a:ext uri="{FF2B5EF4-FFF2-40B4-BE49-F238E27FC236}">
                <a16:creationId xmlns:a16="http://schemas.microsoft.com/office/drawing/2014/main" id="{ED66D1DF-7739-0621-151D-36E15937DA71}"/>
              </a:ext>
            </a:extLst>
          </p:cNvPr>
          <p:cNvSpPr/>
          <p:nvPr/>
        </p:nvSpPr>
        <p:spPr>
          <a:xfrm>
            <a:off x="4921912" y="4258765"/>
            <a:ext cx="1278447" cy="261193"/>
          </a:xfrm>
          <a:prstGeom prst="rect">
            <a:avLst/>
          </a:prstGeom>
          <a:solidFill>
            <a:schemeClr val="tx2">
              <a:lumMod val="75000"/>
              <a:lumOff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a:p>
        </p:txBody>
      </p:sp>
      <p:grpSp>
        <p:nvGrpSpPr>
          <p:cNvPr id="100" name="Group 99">
            <a:extLst>
              <a:ext uri="{FF2B5EF4-FFF2-40B4-BE49-F238E27FC236}">
                <a16:creationId xmlns:a16="http://schemas.microsoft.com/office/drawing/2014/main" id="{018082DD-1167-AE6B-712B-7598CC56D48C}"/>
              </a:ext>
            </a:extLst>
          </p:cNvPr>
          <p:cNvGrpSpPr/>
          <p:nvPr/>
        </p:nvGrpSpPr>
        <p:grpSpPr>
          <a:xfrm>
            <a:off x="4599400" y="2034348"/>
            <a:ext cx="2041763" cy="2485610"/>
            <a:chOff x="-198277" y="-2996854"/>
            <a:chExt cx="3082183" cy="4232801"/>
          </a:xfrm>
          <a:solidFill>
            <a:schemeClr val="tx2">
              <a:lumMod val="75000"/>
              <a:lumOff val="25000"/>
            </a:schemeClr>
          </a:solidFill>
        </p:grpSpPr>
        <p:grpSp>
          <p:nvGrpSpPr>
            <p:cNvPr id="101" name="Group 100">
              <a:extLst>
                <a:ext uri="{FF2B5EF4-FFF2-40B4-BE49-F238E27FC236}">
                  <a16:creationId xmlns:a16="http://schemas.microsoft.com/office/drawing/2014/main" id="{D2B8951E-82C2-DA3D-3261-86DA8A479CFF}"/>
                </a:ext>
              </a:extLst>
            </p:cNvPr>
            <p:cNvGrpSpPr/>
            <p:nvPr/>
          </p:nvGrpSpPr>
          <p:grpSpPr>
            <a:xfrm>
              <a:off x="-198277" y="-2996854"/>
              <a:ext cx="3024915" cy="4232801"/>
              <a:chOff x="-230246" y="-2996854"/>
              <a:chExt cx="3214605" cy="4232801"/>
            </a:xfrm>
            <a:grpFill/>
          </p:grpSpPr>
          <p:grpSp>
            <p:nvGrpSpPr>
              <p:cNvPr id="103" name="Group 102">
                <a:extLst>
                  <a:ext uri="{FF2B5EF4-FFF2-40B4-BE49-F238E27FC236}">
                    <a16:creationId xmlns:a16="http://schemas.microsoft.com/office/drawing/2014/main" id="{94278C2C-42A2-4178-ABAB-B9A43F6352F0}"/>
                  </a:ext>
                </a:extLst>
              </p:cNvPr>
              <p:cNvGrpSpPr/>
              <p:nvPr/>
            </p:nvGrpSpPr>
            <p:grpSpPr>
              <a:xfrm>
                <a:off x="-230246" y="-2996854"/>
                <a:ext cx="3214605" cy="4232801"/>
                <a:chOff x="-230246" y="-2996854"/>
                <a:chExt cx="3214605" cy="4232801"/>
              </a:xfrm>
              <a:grpFill/>
            </p:grpSpPr>
            <p:sp>
              <p:nvSpPr>
                <p:cNvPr id="105" name="Rounded Rectangle 104">
                  <a:extLst>
                    <a:ext uri="{FF2B5EF4-FFF2-40B4-BE49-F238E27FC236}">
                      <a16:creationId xmlns:a16="http://schemas.microsoft.com/office/drawing/2014/main" id="{A0C53F42-10AB-4D03-7027-2EE2672CA18B}"/>
                    </a:ext>
                  </a:extLst>
                </p:cNvPr>
                <p:cNvSpPr/>
                <p:nvPr/>
              </p:nvSpPr>
              <p:spPr>
                <a:xfrm>
                  <a:off x="311493" y="422031"/>
                  <a:ext cx="2672866" cy="813916"/>
                </a:xfrm>
                <a:prstGeom prst="roundRect">
                  <a:avLst>
                    <a:gd name="adj" fmla="val 46297"/>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106" name="Triangle 105">
                  <a:extLst>
                    <a:ext uri="{FF2B5EF4-FFF2-40B4-BE49-F238E27FC236}">
                      <a16:creationId xmlns:a16="http://schemas.microsoft.com/office/drawing/2014/main" id="{7155A63C-97AA-2F4F-3D04-EB7364254E22}"/>
                    </a:ext>
                  </a:extLst>
                </p:cNvPr>
                <p:cNvSpPr/>
                <p:nvPr/>
              </p:nvSpPr>
              <p:spPr>
                <a:xfrm rot="5400000">
                  <a:off x="-407720" y="-2819380"/>
                  <a:ext cx="982698" cy="627749"/>
                </a:xfrm>
                <a:prstGeom prst="triangle">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grpSp>
          <p:sp>
            <p:nvSpPr>
              <p:cNvPr id="104" name="Rectangle 103">
                <a:extLst>
                  <a:ext uri="{FF2B5EF4-FFF2-40B4-BE49-F238E27FC236}">
                    <a16:creationId xmlns:a16="http://schemas.microsoft.com/office/drawing/2014/main" id="{FB184714-D472-798E-F876-3C2298AAF3D3}"/>
                  </a:ext>
                </a:extLst>
              </p:cNvPr>
              <p:cNvSpPr/>
              <p:nvPr/>
            </p:nvSpPr>
            <p:spPr>
              <a:xfrm>
                <a:off x="2362415" y="422031"/>
                <a:ext cx="621939" cy="813916"/>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grpSp>
        <p:sp>
          <p:nvSpPr>
            <p:cNvPr id="102" name="TextBox 101">
              <a:extLst>
                <a:ext uri="{FF2B5EF4-FFF2-40B4-BE49-F238E27FC236}">
                  <a16:creationId xmlns:a16="http://schemas.microsoft.com/office/drawing/2014/main" id="{B96C1B02-44C0-2688-F250-C9B615A51805}"/>
                </a:ext>
              </a:extLst>
            </p:cNvPr>
            <p:cNvSpPr txBox="1"/>
            <p:nvPr/>
          </p:nvSpPr>
          <p:spPr>
            <a:xfrm>
              <a:off x="368764" y="520217"/>
              <a:ext cx="2515142" cy="537263"/>
            </a:xfrm>
            <a:prstGeom prst="rect">
              <a:avLst/>
            </a:prstGeom>
            <a:noFill/>
          </p:spPr>
          <p:txBody>
            <a:bodyPr wrap="square" rtlCol="0">
              <a:spAutoFit/>
            </a:bodyPr>
            <a:lstStyle/>
            <a:p>
              <a:pPr algn="ctr"/>
              <a:r>
                <a:rPr lang="en-US" sz="2000" dirty="0">
                  <a:solidFill>
                    <a:schemeClr val="bg1"/>
                  </a:solidFill>
                  <a:latin typeface="Bree Serif" panose="02000503040000020004" pitchFamily="2" charset="77"/>
                </a:rPr>
                <a:t>5. Record</a:t>
              </a:r>
            </a:p>
          </p:txBody>
        </p:sp>
      </p:grpSp>
      <p:sp>
        <p:nvSpPr>
          <p:cNvPr id="117" name="TextBox 116">
            <a:extLst>
              <a:ext uri="{FF2B5EF4-FFF2-40B4-BE49-F238E27FC236}">
                <a16:creationId xmlns:a16="http://schemas.microsoft.com/office/drawing/2014/main" id="{F08F6FF8-619E-21F1-1494-C2E3EB1DA366}"/>
              </a:ext>
            </a:extLst>
          </p:cNvPr>
          <p:cNvSpPr txBox="1"/>
          <p:nvPr/>
        </p:nvSpPr>
        <p:spPr>
          <a:xfrm rot="16200000">
            <a:off x="-978473" y="4792866"/>
            <a:ext cx="2594079" cy="461665"/>
          </a:xfrm>
          <a:prstGeom prst="rect">
            <a:avLst/>
          </a:prstGeom>
          <a:noFill/>
        </p:spPr>
        <p:txBody>
          <a:bodyPr wrap="square" rtlCol="0">
            <a:spAutoFit/>
          </a:bodyPr>
          <a:lstStyle/>
          <a:p>
            <a:pPr algn="ctr"/>
            <a:r>
              <a:rPr lang="en-US" sz="2400" dirty="0">
                <a:solidFill>
                  <a:schemeClr val="tx2"/>
                </a:solidFill>
                <a:latin typeface="Bree Serif" panose="02000503040000020004" pitchFamily="2" charset="77"/>
              </a:rPr>
              <a:t>Clinical</a:t>
            </a:r>
          </a:p>
        </p:txBody>
      </p:sp>
      <p:sp>
        <p:nvSpPr>
          <p:cNvPr id="158" name="TextBox 157">
            <a:extLst>
              <a:ext uri="{FF2B5EF4-FFF2-40B4-BE49-F238E27FC236}">
                <a16:creationId xmlns:a16="http://schemas.microsoft.com/office/drawing/2014/main" id="{1A53AF33-DC65-D326-95CC-CC45EB779810}"/>
              </a:ext>
            </a:extLst>
          </p:cNvPr>
          <p:cNvSpPr txBox="1"/>
          <p:nvPr/>
        </p:nvSpPr>
        <p:spPr>
          <a:xfrm rot="16200000">
            <a:off x="-911712" y="2086006"/>
            <a:ext cx="2359986" cy="461665"/>
          </a:xfrm>
          <a:prstGeom prst="rect">
            <a:avLst/>
          </a:prstGeom>
          <a:noFill/>
        </p:spPr>
        <p:txBody>
          <a:bodyPr wrap="square" rtlCol="0">
            <a:spAutoFit/>
          </a:bodyPr>
          <a:lstStyle/>
          <a:p>
            <a:pPr algn="ctr"/>
            <a:r>
              <a:rPr lang="en-US" sz="2400" dirty="0">
                <a:solidFill>
                  <a:schemeClr val="accent2">
                    <a:lumMod val="75000"/>
                  </a:schemeClr>
                </a:solidFill>
                <a:latin typeface="Bree Serif" panose="02000503040000020004" pitchFamily="2" charset="77"/>
              </a:rPr>
              <a:t>Operational</a:t>
            </a:r>
          </a:p>
        </p:txBody>
      </p:sp>
      <p:grpSp>
        <p:nvGrpSpPr>
          <p:cNvPr id="118" name="Group 117">
            <a:extLst>
              <a:ext uri="{FF2B5EF4-FFF2-40B4-BE49-F238E27FC236}">
                <a16:creationId xmlns:a16="http://schemas.microsoft.com/office/drawing/2014/main" id="{BD55C0C6-564D-4B3A-D401-DDFCEA68A0B4}"/>
              </a:ext>
            </a:extLst>
          </p:cNvPr>
          <p:cNvGrpSpPr/>
          <p:nvPr/>
        </p:nvGrpSpPr>
        <p:grpSpPr>
          <a:xfrm>
            <a:off x="578615" y="1199704"/>
            <a:ext cx="1881477" cy="1868166"/>
            <a:chOff x="311489" y="422031"/>
            <a:chExt cx="2352667" cy="2508555"/>
          </a:xfrm>
        </p:grpSpPr>
        <p:sp>
          <p:nvSpPr>
            <p:cNvPr id="119" name="Rectangle 118">
              <a:extLst>
                <a:ext uri="{FF2B5EF4-FFF2-40B4-BE49-F238E27FC236}">
                  <a16:creationId xmlns:a16="http://schemas.microsoft.com/office/drawing/2014/main" id="{501E9935-09FC-A95E-ED76-EF7AE24DCE56}"/>
                </a:ext>
              </a:extLst>
            </p:cNvPr>
            <p:cNvSpPr/>
            <p:nvPr/>
          </p:nvSpPr>
          <p:spPr>
            <a:xfrm>
              <a:off x="311497" y="1235946"/>
              <a:ext cx="2352658" cy="1694640"/>
            </a:xfrm>
            <a:prstGeom prst="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144000" tIns="72000" rIns="144000" bIns="72000" rtlCol="0" anchor="t" anchorCtr="0"/>
            <a:lstStyle/>
            <a:p>
              <a:r>
                <a:rPr lang="en-US" sz="1100" dirty="0">
                  <a:solidFill>
                    <a:schemeClr val="tx2"/>
                  </a:solidFill>
                </a:rPr>
                <a:t>Driver to accompany clinician to Car Drug Box at the start of a shift</a:t>
              </a:r>
            </a:p>
            <a:p>
              <a:endParaRPr lang="en-US" sz="1100" dirty="0">
                <a:solidFill>
                  <a:schemeClr val="tx2"/>
                </a:solidFill>
              </a:endParaRPr>
            </a:p>
            <a:p>
              <a:r>
                <a:rPr lang="en-GB" sz="1100" dirty="0">
                  <a:solidFill>
                    <a:schemeClr val="tx2"/>
                  </a:solidFill>
                </a:rPr>
                <a:t>Driver will keep Car Drug Box in a secure place at all times</a:t>
              </a:r>
            </a:p>
            <a:p>
              <a:endParaRPr lang="en-US" sz="1100" dirty="0">
                <a:solidFill>
                  <a:schemeClr val="tx2"/>
                </a:solidFill>
              </a:endParaRPr>
            </a:p>
            <a:p>
              <a:endParaRPr lang="en-US" sz="1100" dirty="0">
                <a:solidFill>
                  <a:schemeClr val="tx2"/>
                </a:solidFill>
              </a:endParaRPr>
            </a:p>
            <a:p>
              <a:endParaRPr lang="en-US" sz="1400" dirty="0">
                <a:solidFill>
                  <a:schemeClr val="tx2"/>
                </a:solidFill>
              </a:endParaRPr>
            </a:p>
          </p:txBody>
        </p:sp>
        <p:sp>
          <p:nvSpPr>
            <p:cNvPr id="120" name="Rectangle 119">
              <a:extLst>
                <a:ext uri="{FF2B5EF4-FFF2-40B4-BE49-F238E27FC236}">
                  <a16:creationId xmlns:a16="http://schemas.microsoft.com/office/drawing/2014/main" id="{60494BC3-915D-3A1C-D189-6995EDC9F2EB}"/>
                </a:ext>
              </a:extLst>
            </p:cNvPr>
            <p:cNvSpPr/>
            <p:nvPr/>
          </p:nvSpPr>
          <p:spPr>
            <a:xfrm>
              <a:off x="311489" y="791155"/>
              <a:ext cx="1805230" cy="444792"/>
            </a:xfrm>
            <a:prstGeom prst="rect">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a:p>
          </p:txBody>
        </p:sp>
        <p:grpSp>
          <p:nvGrpSpPr>
            <p:cNvPr id="121" name="Group 120">
              <a:extLst>
                <a:ext uri="{FF2B5EF4-FFF2-40B4-BE49-F238E27FC236}">
                  <a16:creationId xmlns:a16="http://schemas.microsoft.com/office/drawing/2014/main" id="{F4816765-E622-0002-11A0-457005CE003F}"/>
                </a:ext>
              </a:extLst>
            </p:cNvPr>
            <p:cNvGrpSpPr/>
            <p:nvPr/>
          </p:nvGrpSpPr>
          <p:grpSpPr>
            <a:xfrm>
              <a:off x="311494" y="422031"/>
              <a:ext cx="2352662" cy="813916"/>
              <a:chOff x="311494" y="422031"/>
              <a:chExt cx="2515144" cy="813916"/>
            </a:xfrm>
            <a:solidFill>
              <a:schemeClr val="tx2">
                <a:lumMod val="75000"/>
                <a:lumOff val="25000"/>
              </a:schemeClr>
            </a:solidFill>
          </p:grpSpPr>
          <p:grpSp>
            <p:nvGrpSpPr>
              <p:cNvPr id="122" name="Group 121">
                <a:extLst>
                  <a:ext uri="{FF2B5EF4-FFF2-40B4-BE49-F238E27FC236}">
                    <a16:creationId xmlns:a16="http://schemas.microsoft.com/office/drawing/2014/main" id="{4F9D4F7F-A47C-2BA6-1152-01085AAB0D2B}"/>
                  </a:ext>
                </a:extLst>
              </p:cNvPr>
              <p:cNvGrpSpPr/>
              <p:nvPr/>
            </p:nvGrpSpPr>
            <p:grpSpPr>
              <a:xfrm>
                <a:off x="311494" y="422031"/>
                <a:ext cx="2515144" cy="813916"/>
                <a:chOff x="311493" y="422031"/>
                <a:chExt cx="2672866" cy="813916"/>
              </a:xfrm>
              <a:grpFill/>
            </p:grpSpPr>
            <p:sp>
              <p:nvSpPr>
                <p:cNvPr id="126" name="Rounded Rectangle 125">
                  <a:extLst>
                    <a:ext uri="{FF2B5EF4-FFF2-40B4-BE49-F238E27FC236}">
                      <a16:creationId xmlns:a16="http://schemas.microsoft.com/office/drawing/2014/main" id="{39B07577-3637-B66C-7E66-647C354A57AF}"/>
                    </a:ext>
                  </a:extLst>
                </p:cNvPr>
                <p:cNvSpPr/>
                <p:nvPr/>
              </p:nvSpPr>
              <p:spPr>
                <a:xfrm>
                  <a:off x="311493" y="422031"/>
                  <a:ext cx="2672866" cy="813916"/>
                </a:xfrm>
                <a:prstGeom prst="roundRect">
                  <a:avLst>
                    <a:gd name="adj" fmla="val 46297"/>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125" name="Rectangle 124">
                  <a:extLst>
                    <a:ext uri="{FF2B5EF4-FFF2-40B4-BE49-F238E27FC236}">
                      <a16:creationId xmlns:a16="http://schemas.microsoft.com/office/drawing/2014/main" id="{689811AE-9CEB-BCAF-F890-85FCB1A25A9C}"/>
                    </a:ext>
                  </a:extLst>
                </p:cNvPr>
                <p:cNvSpPr/>
                <p:nvPr/>
              </p:nvSpPr>
              <p:spPr>
                <a:xfrm>
                  <a:off x="2362415" y="422031"/>
                  <a:ext cx="621939" cy="813916"/>
                </a:xfrm>
                <a:prstGeom prst="rect">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grpSp>
          <p:sp>
            <p:nvSpPr>
              <p:cNvPr id="123" name="TextBox 122">
                <a:extLst>
                  <a:ext uri="{FF2B5EF4-FFF2-40B4-BE49-F238E27FC236}">
                    <a16:creationId xmlns:a16="http://schemas.microsoft.com/office/drawing/2014/main" id="{6146DC89-1F0A-7899-8BC7-459ADC8CA61F}"/>
                  </a:ext>
                </a:extLst>
              </p:cNvPr>
              <p:cNvSpPr txBox="1"/>
              <p:nvPr/>
            </p:nvSpPr>
            <p:spPr>
              <a:xfrm>
                <a:off x="311496" y="569626"/>
                <a:ext cx="2515141" cy="537264"/>
              </a:xfrm>
              <a:prstGeom prst="rect">
                <a:avLst/>
              </a:prstGeom>
              <a:noFill/>
            </p:spPr>
            <p:txBody>
              <a:bodyPr wrap="square" rtlCol="0">
                <a:spAutoFit/>
              </a:bodyPr>
              <a:lstStyle/>
              <a:p>
                <a:pPr algn="ctr"/>
                <a:r>
                  <a:rPr lang="en-US" sz="2000" dirty="0">
                    <a:solidFill>
                      <a:schemeClr val="bg1"/>
                    </a:solidFill>
                    <a:latin typeface="Bree Serif" panose="02000503040000020004" pitchFamily="2" charset="77"/>
                  </a:rPr>
                  <a:t>1. Security</a:t>
                </a:r>
              </a:p>
            </p:txBody>
          </p:sp>
        </p:grpSp>
      </p:grpSp>
      <p:grpSp>
        <p:nvGrpSpPr>
          <p:cNvPr id="159" name="Group 158">
            <a:extLst>
              <a:ext uri="{FF2B5EF4-FFF2-40B4-BE49-F238E27FC236}">
                <a16:creationId xmlns:a16="http://schemas.microsoft.com/office/drawing/2014/main" id="{CD1595EE-D970-C15D-EA85-185850DA22FE}"/>
              </a:ext>
            </a:extLst>
          </p:cNvPr>
          <p:cNvGrpSpPr/>
          <p:nvPr/>
        </p:nvGrpSpPr>
        <p:grpSpPr>
          <a:xfrm>
            <a:off x="2736616" y="1219877"/>
            <a:ext cx="1881470" cy="1804974"/>
            <a:chOff x="311489" y="422031"/>
            <a:chExt cx="2352668" cy="2423701"/>
          </a:xfrm>
        </p:grpSpPr>
        <p:sp>
          <p:nvSpPr>
            <p:cNvPr id="160" name="Rectangle 159">
              <a:extLst>
                <a:ext uri="{FF2B5EF4-FFF2-40B4-BE49-F238E27FC236}">
                  <a16:creationId xmlns:a16="http://schemas.microsoft.com/office/drawing/2014/main" id="{07B2C0D1-BC81-7B2B-9D4F-3529ECE417AD}"/>
                </a:ext>
              </a:extLst>
            </p:cNvPr>
            <p:cNvSpPr/>
            <p:nvPr/>
          </p:nvSpPr>
          <p:spPr>
            <a:xfrm>
              <a:off x="311497" y="1235947"/>
              <a:ext cx="2352657" cy="1609785"/>
            </a:xfrm>
            <a:prstGeom prst="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144000" tIns="72000" rIns="144000" bIns="72000" rtlCol="0" anchor="t" anchorCtr="0"/>
            <a:lstStyle/>
            <a:p>
              <a:r>
                <a:rPr lang="en-US" sz="1100" dirty="0">
                  <a:solidFill>
                    <a:schemeClr val="tx2"/>
                  </a:solidFill>
                </a:rPr>
                <a:t>Driver to sign as witness in Controlled Drug Register book</a:t>
              </a:r>
            </a:p>
            <a:p>
              <a:r>
                <a:rPr lang="en-US" sz="1100" dirty="0">
                  <a:solidFill>
                    <a:schemeClr val="tx2"/>
                  </a:solidFill>
                </a:rPr>
                <a:t>Use black pen</a:t>
              </a:r>
            </a:p>
          </p:txBody>
        </p:sp>
        <p:sp>
          <p:nvSpPr>
            <p:cNvPr id="161" name="Rectangle 160">
              <a:extLst>
                <a:ext uri="{FF2B5EF4-FFF2-40B4-BE49-F238E27FC236}">
                  <a16:creationId xmlns:a16="http://schemas.microsoft.com/office/drawing/2014/main" id="{369B7FE1-DC66-1AFB-2A8B-B1ED23635F7A}"/>
                </a:ext>
              </a:extLst>
            </p:cNvPr>
            <p:cNvSpPr/>
            <p:nvPr/>
          </p:nvSpPr>
          <p:spPr>
            <a:xfrm>
              <a:off x="311489" y="791155"/>
              <a:ext cx="1805230" cy="444792"/>
            </a:xfrm>
            <a:prstGeom prst="rect">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a:p>
          </p:txBody>
        </p:sp>
        <p:grpSp>
          <p:nvGrpSpPr>
            <p:cNvPr id="162" name="Group 161">
              <a:extLst>
                <a:ext uri="{FF2B5EF4-FFF2-40B4-BE49-F238E27FC236}">
                  <a16:creationId xmlns:a16="http://schemas.microsoft.com/office/drawing/2014/main" id="{304ADEC4-2BEE-F0CB-273A-7E519B39FA5B}"/>
                </a:ext>
              </a:extLst>
            </p:cNvPr>
            <p:cNvGrpSpPr/>
            <p:nvPr/>
          </p:nvGrpSpPr>
          <p:grpSpPr>
            <a:xfrm>
              <a:off x="311495" y="422031"/>
              <a:ext cx="2352662" cy="813917"/>
              <a:chOff x="311495" y="422031"/>
              <a:chExt cx="2515144" cy="813917"/>
            </a:xfrm>
            <a:solidFill>
              <a:schemeClr val="tx2">
                <a:lumMod val="75000"/>
                <a:lumOff val="25000"/>
              </a:schemeClr>
            </a:solidFill>
          </p:grpSpPr>
          <p:grpSp>
            <p:nvGrpSpPr>
              <p:cNvPr id="163" name="Group 162">
                <a:extLst>
                  <a:ext uri="{FF2B5EF4-FFF2-40B4-BE49-F238E27FC236}">
                    <a16:creationId xmlns:a16="http://schemas.microsoft.com/office/drawing/2014/main" id="{9CDC6DF0-EAC0-D3EA-E7DB-40BC4405850F}"/>
                  </a:ext>
                </a:extLst>
              </p:cNvPr>
              <p:cNvGrpSpPr/>
              <p:nvPr/>
            </p:nvGrpSpPr>
            <p:grpSpPr>
              <a:xfrm>
                <a:off x="311495" y="422031"/>
                <a:ext cx="2515144" cy="813917"/>
                <a:chOff x="311494" y="422031"/>
                <a:chExt cx="2672866" cy="813917"/>
              </a:xfrm>
              <a:grpFill/>
            </p:grpSpPr>
            <p:sp>
              <p:nvSpPr>
                <p:cNvPr id="167" name="Rounded Rectangle 166">
                  <a:extLst>
                    <a:ext uri="{FF2B5EF4-FFF2-40B4-BE49-F238E27FC236}">
                      <a16:creationId xmlns:a16="http://schemas.microsoft.com/office/drawing/2014/main" id="{C53628D5-443C-441D-D50A-24007B339268}"/>
                    </a:ext>
                  </a:extLst>
                </p:cNvPr>
                <p:cNvSpPr/>
                <p:nvPr/>
              </p:nvSpPr>
              <p:spPr>
                <a:xfrm>
                  <a:off x="311494" y="422031"/>
                  <a:ext cx="2672866" cy="813917"/>
                </a:xfrm>
                <a:prstGeom prst="roundRect">
                  <a:avLst>
                    <a:gd name="adj" fmla="val 46297"/>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166" name="Rectangle 165">
                  <a:extLst>
                    <a:ext uri="{FF2B5EF4-FFF2-40B4-BE49-F238E27FC236}">
                      <a16:creationId xmlns:a16="http://schemas.microsoft.com/office/drawing/2014/main" id="{ABA5B7E8-68EE-DC2E-2E1C-DA73FFAFFBE1}"/>
                    </a:ext>
                  </a:extLst>
                </p:cNvPr>
                <p:cNvSpPr/>
                <p:nvPr/>
              </p:nvSpPr>
              <p:spPr>
                <a:xfrm>
                  <a:off x="2362415" y="422031"/>
                  <a:ext cx="621939" cy="813916"/>
                </a:xfrm>
                <a:prstGeom prst="rect">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grpSp>
          <p:sp>
            <p:nvSpPr>
              <p:cNvPr id="164" name="TextBox 163">
                <a:extLst>
                  <a:ext uri="{FF2B5EF4-FFF2-40B4-BE49-F238E27FC236}">
                    <a16:creationId xmlns:a16="http://schemas.microsoft.com/office/drawing/2014/main" id="{227DEBDE-1308-F158-B92C-9F56652387A8}"/>
                  </a:ext>
                </a:extLst>
              </p:cNvPr>
              <p:cNvSpPr txBox="1"/>
              <p:nvPr/>
            </p:nvSpPr>
            <p:spPr>
              <a:xfrm>
                <a:off x="311496" y="569626"/>
                <a:ext cx="2515142" cy="537263"/>
              </a:xfrm>
              <a:prstGeom prst="rect">
                <a:avLst/>
              </a:prstGeom>
              <a:noFill/>
            </p:spPr>
            <p:txBody>
              <a:bodyPr wrap="square" rtlCol="0">
                <a:spAutoFit/>
              </a:bodyPr>
              <a:lstStyle/>
              <a:p>
                <a:pPr algn="ctr"/>
                <a:r>
                  <a:rPr lang="en-US" sz="2000" dirty="0">
                    <a:solidFill>
                      <a:schemeClr val="bg1"/>
                    </a:solidFill>
                    <a:latin typeface="Bree Serif" panose="02000503040000020004" pitchFamily="2" charset="77"/>
                  </a:rPr>
                  <a:t>3. Witness</a:t>
                </a:r>
              </a:p>
            </p:txBody>
          </p:sp>
        </p:grpSp>
      </p:grpSp>
      <p:grpSp>
        <p:nvGrpSpPr>
          <p:cNvPr id="169" name="Group 168">
            <a:extLst>
              <a:ext uri="{FF2B5EF4-FFF2-40B4-BE49-F238E27FC236}">
                <a16:creationId xmlns:a16="http://schemas.microsoft.com/office/drawing/2014/main" id="{19B58F9B-42C1-453A-E921-F5576B56170E}"/>
              </a:ext>
            </a:extLst>
          </p:cNvPr>
          <p:cNvGrpSpPr/>
          <p:nvPr/>
        </p:nvGrpSpPr>
        <p:grpSpPr>
          <a:xfrm>
            <a:off x="4905288" y="1199704"/>
            <a:ext cx="1668168" cy="2273663"/>
            <a:chOff x="311489" y="422031"/>
            <a:chExt cx="2352668" cy="3053052"/>
          </a:xfrm>
        </p:grpSpPr>
        <p:sp>
          <p:nvSpPr>
            <p:cNvPr id="170" name="Rectangle 169">
              <a:extLst>
                <a:ext uri="{FF2B5EF4-FFF2-40B4-BE49-F238E27FC236}">
                  <a16:creationId xmlns:a16="http://schemas.microsoft.com/office/drawing/2014/main" id="{9F20166B-CFAE-C8A8-7459-71EBD3ED153A}"/>
                </a:ext>
              </a:extLst>
            </p:cNvPr>
            <p:cNvSpPr/>
            <p:nvPr/>
          </p:nvSpPr>
          <p:spPr>
            <a:xfrm>
              <a:off x="311496" y="1235947"/>
              <a:ext cx="2352657" cy="2239136"/>
            </a:xfrm>
            <a:prstGeom prst="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144000" tIns="72000" rIns="144000" bIns="72000" rtlCol="0" anchor="t" anchorCtr="0"/>
            <a:lstStyle/>
            <a:p>
              <a:r>
                <a:rPr lang="en-US" sz="1100" dirty="0">
                  <a:solidFill>
                    <a:schemeClr val="tx2"/>
                  </a:solidFill>
                </a:rPr>
                <a:t>This a process to be done together</a:t>
              </a:r>
            </a:p>
            <a:p>
              <a:r>
                <a:rPr lang="en-US" sz="1100" dirty="0">
                  <a:solidFill>
                    <a:schemeClr val="tx2"/>
                  </a:solidFill>
                </a:rPr>
                <a:t>Any </a:t>
              </a:r>
              <a:r>
                <a:rPr lang="en-US" sz="1100" b="1" dirty="0">
                  <a:solidFill>
                    <a:schemeClr val="tx2"/>
                  </a:solidFill>
                </a:rPr>
                <a:t>discrepancies</a:t>
              </a:r>
              <a:r>
                <a:rPr lang="en-US" sz="1100" dirty="0">
                  <a:solidFill>
                    <a:schemeClr val="tx2"/>
                  </a:solidFill>
                </a:rPr>
                <a:t> or </a:t>
              </a:r>
              <a:r>
                <a:rPr lang="en-US" sz="1100" b="1" dirty="0">
                  <a:solidFill>
                    <a:schemeClr val="tx2"/>
                  </a:solidFill>
                </a:rPr>
                <a:t>breakages</a:t>
              </a:r>
              <a:r>
                <a:rPr lang="en-US" sz="1100" dirty="0">
                  <a:solidFill>
                    <a:schemeClr val="tx2"/>
                  </a:solidFill>
                </a:rPr>
                <a:t> must be reported as a Learning Event</a:t>
              </a:r>
            </a:p>
          </p:txBody>
        </p:sp>
        <p:sp>
          <p:nvSpPr>
            <p:cNvPr id="171" name="Rectangle 170">
              <a:extLst>
                <a:ext uri="{FF2B5EF4-FFF2-40B4-BE49-F238E27FC236}">
                  <a16:creationId xmlns:a16="http://schemas.microsoft.com/office/drawing/2014/main" id="{D83C72F0-0B6F-4DF4-C471-7552825250F0}"/>
                </a:ext>
              </a:extLst>
            </p:cNvPr>
            <p:cNvSpPr/>
            <p:nvPr/>
          </p:nvSpPr>
          <p:spPr>
            <a:xfrm>
              <a:off x="311489" y="791155"/>
              <a:ext cx="1805230" cy="444792"/>
            </a:xfrm>
            <a:prstGeom prst="rect">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a:p>
          </p:txBody>
        </p:sp>
        <p:grpSp>
          <p:nvGrpSpPr>
            <p:cNvPr id="172" name="Group 171">
              <a:extLst>
                <a:ext uri="{FF2B5EF4-FFF2-40B4-BE49-F238E27FC236}">
                  <a16:creationId xmlns:a16="http://schemas.microsoft.com/office/drawing/2014/main" id="{E39F3891-876D-FC41-51CB-2F6538A37258}"/>
                </a:ext>
              </a:extLst>
            </p:cNvPr>
            <p:cNvGrpSpPr/>
            <p:nvPr/>
          </p:nvGrpSpPr>
          <p:grpSpPr>
            <a:xfrm>
              <a:off x="311494" y="422031"/>
              <a:ext cx="2352663" cy="813916"/>
              <a:chOff x="311494" y="422031"/>
              <a:chExt cx="2515145" cy="813916"/>
            </a:xfrm>
            <a:solidFill>
              <a:schemeClr val="tx2">
                <a:lumMod val="75000"/>
                <a:lumOff val="25000"/>
              </a:schemeClr>
            </a:solidFill>
          </p:grpSpPr>
          <p:grpSp>
            <p:nvGrpSpPr>
              <p:cNvPr id="173" name="Group 172">
                <a:extLst>
                  <a:ext uri="{FF2B5EF4-FFF2-40B4-BE49-F238E27FC236}">
                    <a16:creationId xmlns:a16="http://schemas.microsoft.com/office/drawing/2014/main" id="{09945D53-7C4E-02CD-647E-312B32F426B6}"/>
                  </a:ext>
                </a:extLst>
              </p:cNvPr>
              <p:cNvGrpSpPr/>
              <p:nvPr/>
            </p:nvGrpSpPr>
            <p:grpSpPr>
              <a:xfrm>
                <a:off x="311494" y="422031"/>
                <a:ext cx="2515145" cy="813916"/>
                <a:chOff x="311493" y="422031"/>
                <a:chExt cx="2672867" cy="813916"/>
              </a:xfrm>
              <a:grpFill/>
            </p:grpSpPr>
            <p:sp>
              <p:nvSpPr>
                <p:cNvPr id="177" name="Rounded Rectangle 176">
                  <a:extLst>
                    <a:ext uri="{FF2B5EF4-FFF2-40B4-BE49-F238E27FC236}">
                      <a16:creationId xmlns:a16="http://schemas.microsoft.com/office/drawing/2014/main" id="{B559EB4E-4FD4-CF9F-D0FB-5E60E5C441D9}"/>
                    </a:ext>
                  </a:extLst>
                </p:cNvPr>
                <p:cNvSpPr/>
                <p:nvPr/>
              </p:nvSpPr>
              <p:spPr>
                <a:xfrm>
                  <a:off x="311493" y="422031"/>
                  <a:ext cx="2672867" cy="813916"/>
                </a:xfrm>
                <a:prstGeom prst="roundRect">
                  <a:avLst>
                    <a:gd name="adj" fmla="val 46297"/>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176" name="Rectangle 175">
                  <a:extLst>
                    <a:ext uri="{FF2B5EF4-FFF2-40B4-BE49-F238E27FC236}">
                      <a16:creationId xmlns:a16="http://schemas.microsoft.com/office/drawing/2014/main" id="{0F31397B-FB40-34A7-892D-EC638694F332}"/>
                    </a:ext>
                  </a:extLst>
                </p:cNvPr>
                <p:cNvSpPr/>
                <p:nvPr/>
              </p:nvSpPr>
              <p:spPr>
                <a:xfrm>
                  <a:off x="2362415" y="422031"/>
                  <a:ext cx="621939" cy="813916"/>
                </a:xfrm>
                <a:prstGeom prst="rect">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grpSp>
          <p:sp>
            <p:nvSpPr>
              <p:cNvPr id="174" name="TextBox 173">
                <a:extLst>
                  <a:ext uri="{FF2B5EF4-FFF2-40B4-BE49-F238E27FC236}">
                    <a16:creationId xmlns:a16="http://schemas.microsoft.com/office/drawing/2014/main" id="{C1E4592D-B075-98F0-566C-618295EA5480}"/>
                  </a:ext>
                </a:extLst>
              </p:cNvPr>
              <p:cNvSpPr txBox="1"/>
              <p:nvPr/>
            </p:nvSpPr>
            <p:spPr>
              <a:xfrm>
                <a:off x="311495" y="569626"/>
                <a:ext cx="2515142" cy="537264"/>
              </a:xfrm>
              <a:prstGeom prst="rect">
                <a:avLst/>
              </a:prstGeom>
              <a:noFill/>
            </p:spPr>
            <p:txBody>
              <a:bodyPr wrap="square" rtlCol="0">
                <a:spAutoFit/>
              </a:bodyPr>
              <a:lstStyle/>
              <a:p>
                <a:pPr algn="ctr"/>
                <a:r>
                  <a:rPr lang="en-US" sz="2000" dirty="0">
                    <a:solidFill>
                      <a:schemeClr val="bg1"/>
                    </a:solidFill>
                    <a:latin typeface="Bree Serif" panose="02000503040000020004" pitchFamily="2" charset="77"/>
                  </a:rPr>
                  <a:t>4. Record</a:t>
                </a:r>
              </a:p>
            </p:txBody>
          </p:sp>
        </p:grpSp>
      </p:grpSp>
      <p:sp>
        <p:nvSpPr>
          <p:cNvPr id="2" name="TextBox 1">
            <a:extLst>
              <a:ext uri="{FF2B5EF4-FFF2-40B4-BE49-F238E27FC236}">
                <a16:creationId xmlns:a16="http://schemas.microsoft.com/office/drawing/2014/main" id="{736E24EE-F3BB-8E62-61B9-67157BC4ABD6}"/>
              </a:ext>
            </a:extLst>
          </p:cNvPr>
          <p:cNvSpPr txBox="1"/>
          <p:nvPr/>
        </p:nvSpPr>
        <p:spPr>
          <a:xfrm>
            <a:off x="461765" y="6065"/>
            <a:ext cx="8088880" cy="378565"/>
          </a:xfrm>
          <a:prstGeom prst="rect">
            <a:avLst/>
          </a:prstGeom>
          <a:noFill/>
        </p:spPr>
        <p:txBody>
          <a:bodyPr wrap="square" rtlCol="0">
            <a:spAutoFit/>
          </a:bodyPr>
          <a:lstStyle/>
          <a:p>
            <a:pPr algn="ctr">
              <a:lnSpc>
                <a:spcPct val="107000"/>
              </a:lnSpc>
              <a:spcBef>
                <a:spcPts val="800"/>
              </a:spcBef>
              <a:spcAft>
                <a:spcPts val="400"/>
              </a:spcAft>
            </a:pPr>
            <a:r>
              <a:rPr lang="en-GB" sz="1800" b="1" kern="100" dirty="0">
                <a:solidFill>
                  <a:srgbClr val="0F4761"/>
                </a:solidFill>
                <a:effectLst/>
                <a:latin typeface="Aptos Display" panose="020B0004020202020204" pitchFamily="34" charset="0"/>
                <a:ea typeface="Times New Roman" panose="02020603050405020304" pitchFamily="18" charset="0"/>
                <a:cs typeface="Times New Roman" panose="02020603050405020304" pitchFamily="18" charset="0"/>
              </a:rPr>
              <a:t>SOP Daily CD Checks in IUC Cars</a:t>
            </a:r>
          </a:p>
        </p:txBody>
      </p:sp>
      <p:sp>
        <p:nvSpPr>
          <p:cNvPr id="3" name="TextBox 2">
            <a:extLst>
              <a:ext uri="{FF2B5EF4-FFF2-40B4-BE49-F238E27FC236}">
                <a16:creationId xmlns:a16="http://schemas.microsoft.com/office/drawing/2014/main" id="{759975FD-5C55-EE09-0A47-AFB1ADDC19A5}"/>
              </a:ext>
            </a:extLst>
          </p:cNvPr>
          <p:cNvSpPr txBox="1"/>
          <p:nvPr/>
        </p:nvSpPr>
        <p:spPr>
          <a:xfrm>
            <a:off x="210312" y="311713"/>
            <a:ext cx="8714232" cy="646331"/>
          </a:xfrm>
          <a:prstGeom prst="rect">
            <a:avLst/>
          </a:prstGeom>
          <a:noFill/>
        </p:spPr>
        <p:txBody>
          <a:bodyPr wrap="square" rtlCol="0">
            <a:spAutoFit/>
          </a:bodyPr>
          <a:lstStyle/>
          <a:p>
            <a:r>
              <a:rPr lang="en-GB" sz="1200" dirty="0">
                <a:effectLst/>
                <a:latin typeface="Aptos" panose="020B0004020202020204" pitchFamily="34" charset="0"/>
                <a:ea typeface="Aptos" panose="020B0004020202020204" pitchFamily="34" charset="0"/>
                <a:cs typeface="Times New Roman" panose="02020603050405020304" pitchFamily="18" charset="0"/>
              </a:rPr>
              <a:t>It is a legal requirement for Brisdoc to safely store, record, transport and account for Controlled Drugs (CDs) . It is the clinician the handles the CDs and are ultimately responsible for CDs under all circumstances.  This SOP applies to Schedules three, four and five.</a:t>
            </a:r>
            <a:endParaRPr lang="en-GB" sz="1200" dirty="0"/>
          </a:p>
        </p:txBody>
      </p:sp>
      <p:sp>
        <p:nvSpPr>
          <p:cNvPr id="18" name="Triangle 126">
            <a:extLst>
              <a:ext uri="{FF2B5EF4-FFF2-40B4-BE49-F238E27FC236}">
                <a16:creationId xmlns:a16="http://schemas.microsoft.com/office/drawing/2014/main" id="{23E4D242-DBB4-4CA0-6775-1ECDB379BAB2}"/>
              </a:ext>
            </a:extLst>
          </p:cNvPr>
          <p:cNvSpPr/>
          <p:nvPr/>
        </p:nvSpPr>
        <p:spPr>
          <a:xfrm rot="10800000">
            <a:off x="1239762" y="3067871"/>
            <a:ext cx="559185" cy="267080"/>
          </a:xfrm>
          <a:prstGeom prst="triangle">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19" name="Triangle 126">
            <a:extLst>
              <a:ext uri="{FF2B5EF4-FFF2-40B4-BE49-F238E27FC236}">
                <a16:creationId xmlns:a16="http://schemas.microsoft.com/office/drawing/2014/main" id="{5360BB51-FCA9-82B7-5C9D-1C8CA845919F}"/>
              </a:ext>
            </a:extLst>
          </p:cNvPr>
          <p:cNvSpPr/>
          <p:nvPr/>
        </p:nvSpPr>
        <p:spPr>
          <a:xfrm>
            <a:off x="3312185" y="3004404"/>
            <a:ext cx="491527" cy="377863"/>
          </a:xfrm>
          <a:prstGeom prst="triangle">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6" name="Arrow: Up-Down 5">
            <a:extLst>
              <a:ext uri="{FF2B5EF4-FFF2-40B4-BE49-F238E27FC236}">
                <a16:creationId xmlns:a16="http://schemas.microsoft.com/office/drawing/2014/main" id="{893B43C3-17C8-A0CA-3B33-9CB78978C6BF}"/>
              </a:ext>
            </a:extLst>
          </p:cNvPr>
          <p:cNvSpPr/>
          <p:nvPr/>
        </p:nvSpPr>
        <p:spPr>
          <a:xfrm>
            <a:off x="5678302" y="3386145"/>
            <a:ext cx="378453" cy="712474"/>
          </a:xfrm>
          <a:prstGeom prst="upDownArrow">
            <a:avLst/>
          </a:prstGeom>
          <a:solidFill>
            <a:schemeClr val="bg1">
              <a:lumMod val="85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8" name="Group 7">
            <a:extLst>
              <a:ext uri="{FF2B5EF4-FFF2-40B4-BE49-F238E27FC236}">
                <a16:creationId xmlns:a16="http://schemas.microsoft.com/office/drawing/2014/main" id="{D7B36F32-517D-1534-7951-C643930B98E3}"/>
              </a:ext>
            </a:extLst>
          </p:cNvPr>
          <p:cNvGrpSpPr/>
          <p:nvPr/>
        </p:nvGrpSpPr>
        <p:grpSpPr>
          <a:xfrm>
            <a:off x="6941678" y="1458044"/>
            <a:ext cx="1991740" cy="3524219"/>
            <a:chOff x="572161" y="3726659"/>
            <a:chExt cx="4129552" cy="3524219"/>
          </a:xfrm>
        </p:grpSpPr>
        <p:sp>
          <p:nvSpPr>
            <p:cNvPr id="9" name="Rectangle 8">
              <a:extLst>
                <a:ext uri="{FF2B5EF4-FFF2-40B4-BE49-F238E27FC236}">
                  <a16:creationId xmlns:a16="http://schemas.microsoft.com/office/drawing/2014/main" id="{28191EF5-CF6D-634D-1637-526C922C9444}"/>
                </a:ext>
              </a:extLst>
            </p:cNvPr>
            <p:cNvSpPr/>
            <p:nvPr/>
          </p:nvSpPr>
          <p:spPr>
            <a:xfrm>
              <a:off x="581284" y="4305703"/>
              <a:ext cx="4102028" cy="2945175"/>
            </a:xfrm>
            <a:prstGeom prst="rect">
              <a:avLst/>
            </a:prstGeom>
            <a:solidFill>
              <a:srgbClr val="D2E3F3"/>
            </a:solidFill>
            <a:ln>
              <a:noFill/>
            </a:ln>
          </p:spPr>
          <p:style>
            <a:lnRef idx="2">
              <a:schemeClr val="accent1">
                <a:shade val="15000"/>
              </a:schemeClr>
            </a:lnRef>
            <a:fillRef idx="1">
              <a:schemeClr val="accent1"/>
            </a:fillRef>
            <a:effectRef idx="0">
              <a:schemeClr val="accent1"/>
            </a:effectRef>
            <a:fontRef idx="minor">
              <a:schemeClr val="lt1"/>
            </a:fontRef>
          </p:style>
          <p:txBody>
            <a:bodyPr lIns="144000" tIns="72000" rIns="144000" bIns="72000" rtlCol="0" anchor="t" anchorCtr="0"/>
            <a:lstStyle/>
            <a:p>
              <a:pPr lvl="0"/>
              <a:r>
                <a:rPr lang="en-GB" sz="1100" dirty="0">
                  <a:solidFill>
                    <a:schemeClr val="tx2"/>
                  </a:solidFill>
                </a:rPr>
                <a:t>It is the responsibility of the clinician to make an amendment in the CD register.</a:t>
              </a:r>
            </a:p>
            <a:p>
              <a:pPr lvl="0"/>
              <a:r>
                <a:rPr lang="en-GB" sz="1100" dirty="0">
                  <a:solidFill>
                    <a:schemeClr val="tx2"/>
                  </a:solidFill>
                </a:rPr>
                <a:t>A single line through the error with a initial of the clinician – the corrected line below</a:t>
              </a:r>
            </a:p>
            <a:p>
              <a:pPr lvl="0"/>
              <a:r>
                <a:rPr lang="en-GB" sz="1100" dirty="0">
                  <a:solidFill>
                    <a:schemeClr val="tx2"/>
                  </a:solidFill>
                </a:rPr>
                <a:t>It may be necessary to </a:t>
              </a:r>
              <a:r>
                <a:rPr lang="en-GB" sz="1100" dirty="0" err="1">
                  <a:solidFill>
                    <a:schemeClr val="tx2"/>
                  </a:solidFill>
                </a:rPr>
                <a:t>asterix</a:t>
              </a:r>
              <a:r>
                <a:rPr lang="en-GB" sz="1100" dirty="0">
                  <a:solidFill>
                    <a:schemeClr val="tx2"/>
                  </a:solidFill>
                </a:rPr>
                <a:t> a line and provide a narrative below the page.  This must be signed and dated by the clinician</a:t>
              </a:r>
            </a:p>
            <a:p>
              <a:pPr lvl="0"/>
              <a:r>
                <a:rPr lang="en-GB" sz="1100" dirty="0">
                  <a:solidFill>
                    <a:schemeClr val="tx2"/>
                  </a:solidFill>
                </a:rPr>
                <a:t>A Learning Event must be completed and Shift Manager informed.</a:t>
              </a:r>
            </a:p>
            <a:p>
              <a:pPr lvl="0"/>
              <a:endParaRPr lang="en-GB" sz="1100" dirty="0">
                <a:solidFill>
                  <a:schemeClr val="tx2"/>
                </a:solidFill>
              </a:endParaRPr>
            </a:p>
            <a:p>
              <a:pPr lvl="0"/>
              <a:endParaRPr lang="en-GB" sz="1100" dirty="0">
                <a:solidFill>
                  <a:schemeClr val="tx2"/>
                </a:solidFill>
              </a:endParaRPr>
            </a:p>
          </p:txBody>
        </p:sp>
        <p:sp>
          <p:nvSpPr>
            <p:cNvPr id="12" name="Rectangle 11">
              <a:extLst>
                <a:ext uri="{FF2B5EF4-FFF2-40B4-BE49-F238E27FC236}">
                  <a16:creationId xmlns:a16="http://schemas.microsoft.com/office/drawing/2014/main" id="{6E262FCF-50C4-3C6F-C88E-F4D2486E22E3}"/>
                </a:ext>
              </a:extLst>
            </p:cNvPr>
            <p:cNvSpPr/>
            <p:nvPr/>
          </p:nvSpPr>
          <p:spPr>
            <a:xfrm>
              <a:off x="572161" y="4001552"/>
              <a:ext cx="1278447" cy="331244"/>
            </a:xfrm>
            <a:prstGeom prst="rect">
              <a:avLst/>
            </a:prstGeom>
            <a:solidFill>
              <a:schemeClr val="tx2">
                <a:lumMod val="75000"/>
                <a:lumOff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a:p>
          </p:txBody>
        </p:sp>
        <p:grpSp>
          <p:nvGrpSpPr>
            <p:cNvPr id="13" name="Group 12">
              <a:extLst>
                <a:ext uri="{FF2B5EF4-FFF2-40B4-BE49-F238E27FC236}">
                  <a16:creationId xmlns:a16="http://schemas.microsoft.com/office/drawing/2014/main" id="{E7B4856A-0EBF-BFAA-D6BC-7128A37AEF94}"/>
                </a:ext>
              </a:extLst>
            </p:cNvPr>
            <p:cNvGrpSpPr/>
            <p:nvPr/>
          </p:nvGrpSpPr>
          <p:grpSpPr>
            <a:xfrm>
              <a:off x="572163" y="3726659"/>
              <a:ext cx="4129550" cy="606138"/>
              <a:chOff x="311491" y="422031"/>
              <a:chExt cx="6233846" cy="813916"/>
            </a:xfrm>
            <a:solidFill>
              <a:schemeClr val="tx2">
                <a:lumMod val="75000"/>
                <a:lumOff val="25000"/>
              </a:schemeClr>
            </a:solidFill>
          </p:grpSpPr>
          <p:grpSp>
            <p:nvGrpSpPr>
              <p:cNvPr id="14" name="Group 13">
                <a:extLst>
                  <a:ext uri="{FF2B5EF4-FFF2-40B4-BE49-F238E27FC236}">
                    <a16:creationId xmlns:a16="http://schemas.microsoft.com/office/drawing/2014/main" id="{F6E76764-F16E-2D54-8202-8ED6E1163869}"/>
                  </a:ext>
                </a:extLst>
              </p:cNvPr>
              <p:cNvGrpSpPr/>
              <p:nvPr/>
            </p:nvGrpSpPr>
            <p:grpSpPr>
              <a:xfrm>
                <a:off x="311494" y="422031"/>
                <a:ext cx="6233843" cy="813916"/>
                <a:chOff x="311493" y="422031"/>
                <a:chExt cx="6624760" cy="813916"/>
              </a:xfrm>
              <a:grpFill/>
            </p:grpSpPr>
            <p:sp>
              <p:nvSpPr>
                <p:cNvPr id="16" name="Rounded Rectangle 94">
                  <a:extLst>
                    <a:ext uri="{FF2B5EF4-FFF2-40B4-BE49-F238E27FC236}">
                      <a16:creationId xmlns:a16="http://schemas.microsoft.com/office/drawing/2014/main" id="{93B49D21-A855-64D3-B838-323275D4A268}"/>
                    </a:ext>
                  </a:extLst>
                </p:cNvPr>
                <p:cNvSpPr/>
                <p:nvPr/>
              </p:nvSpPr>
              <p:spPr>
                <a:xfrm>
                  <a:off x="311493" y="422031"/>
                  <a:ext cx="2672865" cy="813916"/>
                </a:xfrm>
                <a:prstGeom prst="roundRect">
                  <a:avLst>
                    <a:gd name="adj" fmla="val 46297"/>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20" name="Rectangle 19">
                  <a:extLst>
                    <a:ext uri="{FF2B5EF4-FFF2-40B4-BE49-F238E27FC236}">
                      <a16:creationId xmlns:a16="http://schemas.microsoft.com/office/drawing/2014/main" id="{C684170F-39D8-F225-B578-2355A420907D}"/>
                    </a:ext>
                  </a:extLst>
                </p:cNvPr>
                <p:cNvSpPr/>
                <p:nvPr/>
              </p:nvSpPr>
              <p:spPr>
                <a:xfrm>
                  <a:off x="1625527" y="422031"/>
                  <a:ext cx="5310726" cy="813916"/>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grpSp>
          <p:sp>
            <p:nvSpPr>
              <p:cNvPr id="15" name="TextBox 14">
                <a:extLst>
                  <a:ext uri="{FF2B5EF4-FFF2-40B4-BE49-F238E27FC236}">
                    <a16:creationId xmlns:a16="http://schemas.microsoft.com/office/drawing/2014/main" id="{67A89882-7BEC-91FF-3FDA-BA0DE2A781EE}"/>
                  </a:ext>
                </a:extLst>
              </p:cNvPr>
              <p:cNvSpPr txBox="1"/>
              <p:nvPr/>
            </p:nvSpPr>
            <p:spPr>
              <a:xfrm>
                <a:off x="311491" y="569626"/>
                <a:ext cx="6192300" cy="413280"/>
              </a:xfrm>
              <a:prstGeom prst="rect">
                <a:avLst/>
              </a:prstGeom>
              <a:noFill/>
            </p:spPr>
            <p:txBody>
              <a:bodyPr wrap="square" rtlCol="0">
                <a:spAutoFit/>
              </a:bodyPr>
              <a:lstStyle/>
              <a:p>
                <a:pPr algn="ctr"/>
                <a:r>
                  <a:rPr lang="en-US" sz="1400" dirty="0">
                    <a:solidFill>
                      <a:schemeClr val="bg1"/>
                    </a:solidFill>
                    <a:latin typeface="Bree Serif" panose="02000503040000020004" pitchFamily="2" charset="77"/>
                  </a:rPr>
                  <a:t>Error in CD Register</a:t>
                </a:r>
              </a:p>
            </p:txBody>
          </p:sp>
        </p:grpSp>
      </p:grpSp>
    </p:spTree>
    <p:extLst>
      <p:ext uri="{BB962C8B-B14F-4D97-AF65-F5344CB8AC3E}">
        <p14:creationId xmlns:p14="http://schemas.microsoft.com/office/powerpoint/2010/main" val="6993034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9B9E787A-9CB0-87B7-16DE-1CC67F6747B9}"/>
              </a:ext>
            </a:extLst>
          </p:cNvPr>
          <p:cNvGrpSpPr/>
          <p:nvPr/>
        </p:nvGrpSpPr>
        <p:grpSpPr>
          <a:xfrm>
            <a:off x="597414" y="4046494"/>
            <a:ext cx="1881470" cy="2666993"/>
            <a:chOff x="603144" y="3809019"/>
            <a:chExt cx="1881470" cy="2666993"/>
          </a:xfrm>
        </p:grpSpPr>
        <p:sp>
          <p:nvSpPr>
            <p:cNvPr id="88" name="Rectangle 87">
              <a:extLst>
                <a:ext uri="{FF2B5EF4-FFF2-40B4-BE49-F238E27FC236}">
                  <a16:creationId xmlns:a16="http://schemas.microsoft.com/office/drawing/2014/main" id="{CB2C3201-823C-3D60-D005-018A95AA3A0C}"/>
                </a:ext>
              </a:extLst>
            </p:cNvPr>
            <p:cNvSpPr/>
            <p:nvPr/>
          </p:nvSpPr>
          <p:spPr>
            <a:xfrm>
              <a:off x="610109" y="4430917"/>
              <a:ext cx="1867540" cy="2045095"/>
            </a:xfrm>
            <a:prstGeom prst="rect">
              <a:avLst/>
            </a:prstGeom>
            <a:solidFill>
              <a:srgbClr val="D2E3F3"/>
            </a:solidFill>
            <a:ln>
              <a:noFill/>
            </a:ln>
          </p:spPr>
          <p:style>
            <a:lnRef idx="2">
              <a:schemeClr val="accent1">
                <a:shade val="15000"/>
              </a:schemeClr>
            </a:lnRef>
            <a:fillRef idx="1">
              <a:schemeClr val="accent1"/>
            </a:fillRef>
            <a:effectRef idx="0">
              <a:schemeClr val="accent1"/>
            </a:effectRef>
            <a:fontRef idx="minor">
              <a:schemeClr val="lt1"/>
            </a:fontRef>
          </p:style>
          <p:txBody>
            <a:bodyPr lIns="144000" tIns="72000" rIns="144000" bIns="72000" rtlCol="0" anchor="t" anchorCtr="0"/>
            <a:lstStyle/>
            <a:p>
              <a:r>
                <a:rPr lang="en-US" sz="1100" dirty="0">
                  <a:solidFill>
                    <a:schemeClr val="tx2"/>
                  </a:solidFill>
                </a:rPr>
                <a:t>At the beginning of each month the CD books are reviewed, and balances are shared with the Medication Stock Officer</a:t>
              </a:r>
            </a:p>
            <a:p>
              <a:r>
                <a:rPr lang="en-US" sz="1100" dirty="0">
                  <a:solidFill>
                    <a:schemeClr val="tx2"/>
                  </a:solidFill>
                </a:rPr>
                <a:t>Record all movements in CD Registers</a:t>
              </a:r>
            </a:p>
          </p:txBody>
        </p:sp>
        <p:grpSp>
          <p:nvGrpSpPr>
            <p:cNvPr id="4" name="Group 3">
              <a:extLst>
                <a:ext uri="{FF2B5EF4-FFF2-40B4-BE49-F238E27FC236}">
                  <a16:creationId xmlns:a16="http://schemas.microsoft.com/office/drawing/2014/main" id="{0458EA5C-C35D-4925-C7B3-7806B68EE372}"/>
                </a:ext>
              </a:extLst>
            </p:cNvPr>
            <p:cNvGrpSpPr/>
            <p:nvPr/>
          </p:nvGrpSpPr>
          <p:grpSpPr>
            <a:xfrm>
              <a:off x="603144" y="3809019"/>
              <a:ext cx="1881470" cy="606139"/>
              <a:chOff x="587337" y="3319459"/>
              <a:chExt cx="1881470" cy="606139"/>
            </a:xfrm>
          </p:grpSpPr>
          <p:sp>
            <p:nvSpPr>
              <p:cNvPr id="89" name="Rectangle 88">
                <a:extLst>
                  <a:ext uri="{FF2B5EF4-FFF2-40B4-BE49-F238E27FC236}">
                    <a16:creationId xmlns:a16="http://schemas.microsoft.com/office/drawing/2014/main" id="{8992506D-0C0F-9FA1-112F-02BB17954D1A}"/>
                  </a:ext>
                </a:extLst>
              </p:cNvPr>
              <p:cNvSpPr/>
              <p:nvPr/>
            </p:nvSpPr>
            <p:spPr>
              <a:xfrm>
                <a:off x="587337" y="3594353"/>
                <a:ext cx="628520" cy="331244"/>
              </a:xfrm>
              <a:prstGeom prst="rect">
                <a:avLst/>
              </a:prstGeom>
              <a:solidFill>
                <a:schemeClr val="tx2">
                  <a:lumMod val="75000"/>
                  <a:lumOff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95" name="Rounded Rectangle 94">
                <a:extLst>
                  <a:ext uri="{FF2B5EF4-FFF2-40B4-BE49-F238E27FC236}">
                    <a16:creationId xmlns:a16="http://schemas.microsoft.com/office/drawing/2014/main" id="{BDF9C85F-82CD-D6B7-EB3D-56407201E2BA}"/>
                  </a:ext>
                </a:extLst>
              </p:cNvPr>
              <p:cNvSpPr/>
              <p:nvPr/>
            </p:nvSpPr>
            <p:spPr>
              <a:xfrm>
                <a:off x="587339" y="3319460"/>
                <a:ext cx="819116" cy="606138"/>
              </a:xfrm>
              <a:prstGeom prst="roundRect">
                <a:avLst>
                  <a:gd name="adj" fmla="val 46297"/>
                </a:avLst>
              </a:prstGeom>
              <a:solidFill>
                <a:schemeClr val="tx2">
                  <a:lumMod val="75000"/>
                  <a:lumOff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94" name="Rectangle 93">
                <a:extLst>
                  <a:ext uri="{FF2B5EF4-FFF2-40B4-BE49-F238E27FC236}">
                    <a16:creationId xmlns:a16="http://schemas.microsoft.com/office/drawing/2014/main" id="{8EA310F1-759D-9F5A-EB56-DB5C2A8C72DD}"/>
                  </a:ext>
                </a:extLst>
              </p:cNvPr>
              <p:cNvSpPr/>
              <p:nvPr/>
            </p:nvSpPr>
            <p:spPr>
              <a:xfrm>
                <a:off x="1225301" y="3319459"/>
                <a:ext cx="1243506" cy="606139"/>
              </a:xfrm>
              <a:prstGeom prst="rect">
                <a:avLst/>
              </a:prstGeom>
              <a:solidFill>
                <a:schemeClr val="tx2">
                  <a:lumMod val="75000"/>
                  <a:lumOff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92" name="TextBox 91">
                <a:extLst>
                  <a:ext uri="{FF2B5EF4-FFF2-40B4-BE49-F238E27FC236}">
                    <a16:creationId xmlns:a16="http://schemas.microsoft.com/office/drawing/2014/main" id="{7965A675-DDFB-D714-B10C-B43B318C7BF8}"/>
                  </a:ext>
                </a:extLst>
              </p:cNvPr>
              <p:cNvSpPr txBox="1"/>
              <p:nvPr/>
            </p:nvSpPr>
            <p:spPr>
              <a:xfrm>
                <a:off x="678830" y="3492101"/>
                <a:ext cx="1730099" cy="369332"/>
              </a:xfrm>
              <a:prstGeom prst="rect">
                <a:avLst/>
              </a:prstGeom>
              <a:noFill/>
            </p:spPr>
            <p:txBody>
              <a:bodyPr wrap="square" rtlCol="0">
                <a:spAutoFit/>
              </a:bodyPr>
              <a:lstStyle/>
              <a:p>
                <a:pPr algn="ctr"/>
                <a:r>
                  <a:rPr lang="en-US" dirty="0">
                    <a:solidFill>
                      <a:schemeClr val="bg1"/>
                    </a:solidFill>
                    <a:latin typeface="Bree Serif" panose="02000503040000020004" pitchFamily="2" charset="77"/>
                  </a:rPr>
                  <a:t>2. Review</a:t>
                </a:r>
              </a:p>
            </p:txBody>
          </p:sp>
        </p:grpSp>
      </p:grpSp>
      <p:grpSp>
        <p:nvGrpSpPr>
          <p:cNvPr id="7" name="Group 6">
            <a:extLst>
              <a:ext uri="{FF2B5EF4-FFF2-40B4-BE49-F238E27FC236}">
                <a16:creationId xmlns:a16="http://schemas.microsoft.com/office/drawing/2014/main" id="{BC0DF828-5441-6320-FDB1-FE5CE547A87C}"/>
              </a:ext>
            </a:extLst>
          </p:cNvPr>
          <p:cNvGrpSpPr/>
          <p:nvPr/>
        </p:nvGrpSpPr>
        <p:grpSpPr>
          <a:xfrm>
            <a:off x="3553954" y="3584408"/>
            <a:ext cx="1666130" cy="1789306"/>
            <a:chOff x="5308894" y="4274526"/>
            <a:chExt cx="1666130" cy="1789306"/>
          </a:xfrm>
        </p:grpSpPr>
        <p:sp>
          <p:nvSpPr>
            <p:cNvPr id="98" name="Rectangle 97">
              <a:extLst>
                <a:ext uri="{FF2B5EF4-FFF2-40B4-BE49-F238E27FC236}">
                  <a16:creationId xmlns:a16="http://schemas.microsoft.com/office/drawing/2014/main" id="{B91EF506-3330-220C-28AC-F23B4448FBED}"/>
                </a:ext>
              </a:extLst>
            </p:cNvPr>
            <p:cNvSpPr/>
            <p:nvPr/>
          </p:nvSpPr>
          <p:spPr>
            <a:xfrm>
              <a:off x="5308894" y="4496300"/>
              <a:ext cx="1666130" cy="1567532"/>
            </a:xfrm>
            <a:prstGeom prst="rect">
              <a:avLst/>
            </a:prstGeom>
            <a:solidFill>
              <a:srgbClr val="D2E3F3"/>
            </a:solidFill>
            <a:ln>
              <a:noFill/>
            </a:ln>
          </p:spPr>
          <p:style>
            <a:lnRef idx="2">
              <a:schemeClr val="accent1">
                <a:shade val="15000"/>
              </a:schemeClr>
            </a:lnRef>
            <a:fillRef idx="1">
              <a:schemeClr val="accent1"/>
            </a:fillRef>
            <a:effectRef idx="0">
              <a:schemeClr val="accent1"/>
            </a:effectRef>
            <a:fontRef idx="minor">
              <a:schemeClr val="lt1"/>
            </a:fontRef>
          </p:style>
          <p:txBody>
            <a:bodyPr lIns="144000" tIns="72000" rIns="144000" bIns="72000" rtlCol="0" anchor="t" anchorCtr="0"/>
            <a:lstStyle/>
            <a:p>
              <a:r>
                <a:rPr lang="en-US" sz="1100" dirty="0">
                  <a:solidFill>
                    <a:schemeClr val="tx2"/>
                  </a:solidFill>
                </a:rPr>
                <a:t>Meds Management Lead to accompany Medication Stock Officer during process</a:t>
              </a:r>
            </a:p>
          </p:txBody>
        </p:sp>
        <p:sp>
          <p:nvSpPr>
            <p:cNvPr id="99" name="Rectangle 98">
              <a:extLst>
                <a:ext uri="{FF2B5EF4-FFF2-40B4-BE49-F238E27FC236}">
                  <a16:creationId xmlns:a16="http://schemas.microsoft.com/office/drawing/2014/main" id="{ED66D1DF-7739-0621-151D-36E15937DA71}"/>
                </a:ext>
              </a:extLst>
            </p:cNvPr>
            <p:cNvSpPr/>
            <p:nvPr/>
          </p:nvSpPr>
          <p:spPr>
            <a:xfrm>
              <a:off x="5309600" y="4274526"/>
              <a:ext cx="1665424" cy="221774"/>
            </a:xfrm>
            <a:prstGeom prst="rect">
              <a:avLst/>
            </a:prstGeom>
            <a:solidFill>
              <a:schemeClr val="tx2">
                <a:lumMod val="75000"/>
                <a:lumOff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a:p>
          </p:txBody>
        </p:sp>
      </p:grpSp>
      <p:grpSp>
        <p:nvGrpSpPr>
          <p:cNvPr id="101" name="Group 100">
            <a:extLst>
              <a:ext uri="{FF2B5EF4-FFF2-40B4-BE49-F238E27FC236}">
                <a16:creationId xmlns:a16="http://schemas.microsoft.com/office/drawing/2014/main" id="{D2B8951E-82C2-DA3D-3261-86DA8A479CFF}"/>
              </a:ext>
            </a:extLst>
          </p:cNvPr>
          <p:cNvGrpSpPr/>
          <p:nvPr/>
        </p:nvGrpSpPr>
        <p:grpSpPr>
          <a:xfrm>
            <a:off x="3559136" y="3129870"/>
            <a:ext cx="3639693" cy="1733863"/>
            <a:chOff x="-2854562" y="-1716686"/>
            <a:chExt cx="5838916" cy="2952633"/>
          </a:xfrm>
          <a:solidFill>
            <a:schemeClr val="tx2">
              <a:lumMod val="75000"/>
              <a:lumOff val="25000"/>
            </a:schemeClr>
          </a:solidFill>
        </p:grpSpPr>
        <p:grpSp>
          <p:nvGrpSpPr>
            <p:cNvPr id="103" name="Group 102">
              <a:extLst>
                <a:ext uri="{FF2B5EF4-FFF2-40B4-BE49-F238E27FC236}">
                  <a16:creationId xmlns:a16="http://schemas.microsoft.com/office/drawing/2014/main" id="{94278C2C-42A2-4178-ABAB-B9A43F6352F0}"/>
                </a:ext>
              </a:extLst>
            </p:cNvPr>
            <p:cNvGrpSpPr/>
            <p:nvPr/>
          </p:nvGrpSpPr>
          <p:grpSpPr>
            <a:xfrm>
              <a:off x="-2854562" y="-1716686"/>
              <a:ext cx="4828626" cy="1024842"/>
              <a:chOff x="-2854562" y="-1716686"/>
              <a:chExt cx="4828626" cy="1024842"/>
            </a:xfrm>
            <a:grpFill/>
          </p:grpSpPr>
          <p:sp>
            <p:nvSpPr>
              <p:cNvPr id="105" name="Rounded Rectangle 104">
                <a:extLst>
                  <a:ext uri="{FF2B5EF4-FFF2-40B4-BE49-F238E27FC236}">
                    <a16:creationId xmlns:a16="http://schemas.microsoft.com/office/drawing/2014/main" id="{A0C53F42-10AB-4D03-7027-2EE2672CA18B}"/>
                  </a:ext>
                </a:extLst>
              </p:cNvPr>
              <p:cNvSpPr/>
              <p:nvPr/>
            </p:nvSpPr>
            <p:spPr>
              <a:xfrm>
                <a:off x="-2854562" y="-1367606"/>
                <a:ext cx="2672866" cy="675762"/>
              </a:xfrm>
              <a:prstGeom prst="roundRect">
                <a:avLst>
                  <a:gd name="adj" fmla="val 46297"/>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106" name="Triangle 105">
                <a:extLst>
                  <a:ext uri="{FF2B5EF4-FFF2-40B4-BE49-F238E27FC236}">
                    <a16:creationId xmlns:a16="http://schemas.microsoft.com/office/drawing/2014/main" id="{7155A63C-97AA-2F4F-3D04-EB7364254E22}"/>
                  </a:ext>
                </a:extLst>
              </p:cNvPr>
              <p:cNvSpPr/>
              <p:nvPr/>
            </p:nvSpPr>
            <p:spPr>
              <a:xfrm rot="10800000">
                <a:off x="1296433" y="-1716686"/>
                <a:ext cx="677631" cy="509395"/>
              </a:xfrm>
              <a:prstGeom prst="triangle">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grpSp>
        <p:sp>
          <p:nvSpPr>
            <p:cNvPr id="104" name="Rectangle 103">
              <a:extLst>
                <a:ext uri="{FF2B5EF4-FFF2-40B4-BE49-F238E27FC236}">
                  <a16:creationId xmlns:a16="http://schemas.microsoft.com/office/drawing/2014/main" id="{FB184714-D472-798E-F876-3C2298AAF3D3}"/>
                </a:ext>
              </a:extLst>
            </p:cNvPr>
            <p:cNvSpPr/>
            <p:nvPr/>
          </p:nvSpPr>
          <p:spPr>
            <a:xfrm>
              <a:off x="2362415" y="422031"/>
              <a:ext cx="621939" cy="813916"/>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grpSp>
      <p:sp>
        <p:nvSpPr>
          <p:cNvPr id="102" name="TextBox 101">
            <a:extLst>
              <a:ext uri="{FF2B5EF4-FFF2-40B4-BE49-F238E27FC236}">
                <a16:creationId xmlns:a16="http://schemas.microsoft.com/office/drawing/2014/main" id="{B96C1B02-44C0-2688-F250-C9B615A51805}"/>
              </a:ext>
            </a:extLst>
          </p:cNvPr>
          <p:cNvSpPr txBox="1"/>
          <p:nvPr/>
        </p:nvSpPr>
        <p:spPr>
          <a:xfrm>
            <a:off x="3559136" y="3313367"/>
            <a:ext cx="1666132" cy="400110"/>
          </a:xfrm>
          <a:prstGeom prst="rect">
            <a:avLst/>
          </a:prstGeom>
          <a:noFill/>
        </p:spPr>
        <p:txBody>
          <a:bodyPr wrap="square" rtlCol="0">
            <a:spAutoFit/>
          </a:bodyPr>
          <a:lstStyle/>
          <a:p>
            <a:pPr algn="ctr"/>
            <a:r>
              <a:rPr lang="en-US" sz="2000" dirty="0">
                <a:solidFill>
                  <a:schemeClr val="bg1"/>
                </a:solidFill>
                <a:latin typeface="Bree Serif" panose="02000503040000020004" pitchFamily="2" charset="77"/>
              </a:rPr>
              <a:t>4. Delivery</a:t>
            </a:r>
          </a:p>
        </p:txBody>
      </p:sp>
      <p:sp>
        <p:nvSpPr>
          <p:cNvPr id="117" name="TextBox 116">
            <a:extLst>
              <a:ext uri="{FF2B5EF4-FFF2-40B4-BE49-F238E27FC236}">
                <a16:creationId xmlns:a16="http://schemas.microsoft.com/office/drawing/2014/main" id="{F08F6FF8-619E-21F1-1494-C2E3EB1DA366}"/>
              </a:ext>
            </a:extLst>
          </p:cNvPr>
          <p:cNvSpPr txBox="1"/>
          <p:nvPr/>
        </p:nvSpPr>
        <p:spPr>
          <a:xfrm rot="16200000">
            <a:off x="-1053160" y="5018415"/>
            <a:ext cx="2594079" cy="461665"/>
          </a:xfrm>
          <a:prstGeom prst="rect">
            <a:avLst/>
          </a:prstGeom>
          <a:noFill/>
        </p:spPr>
        <p:txBody>
          <a:bodyPr wrap="square" rtlCol="0">
            <a:spAutoFit/>
          </a:bodyPr>
          <a:lstStyle/>
          <a:p>
            <a:pPr algn="ctr"/>
            <a:r>
              <a:rPr lang="en-US" sz="2400" dirty="0">
                <a:solidFill>
                  <a:schemeClr val="tx2"/>
                </a:solidFill>
                <a:latin typeface="Bree Serif" panose="02000503040000020004" pitchFamily="2" charset="77"/>
              </a:rPr>
              <a:t>Clinical</a:t>
            </a:r>
          </a:p>
        </p:txBody>
      </p:sp>
      <p:sp>
        <p:nvSpPr>
          <p:cNvPr id="158" name="TextBox 157">
            <a:extLst>
              <a:ext uri="{FF2B5EF4-FFF2-40B4-BE49-F238E27FC236}">
                <a16:creationId xmlns:a16="http://schemas.microsoft.com/office/drawing/2014/main" id="{1A53AF33-DC65-D326-95CC-CC45EB779810}"/>
              </a:ext>
            </a:extLst>
          </p:cNvPr>
          <p:cNvSpPr txBox="1"/>
          <p:nvPr/>
        </p:nvSpPr>
        <p:spPr>
          <a:xfrm rot="16200000">
            <a:off x="-966983" y="2258782"/>
            <a:ext cx="2359986" cy="461665"/>
          </a:xfrm>
          <a:prstGeom prst="rect">
            <a:avLst/>
          </a:prstGeom>
          <a:noFill/>
        </p:spPr>
        <p:txBody>
          <a:bodyPr wrap="square" rtlCol="0">
            <a:spAutoFit/>
          </a:bodyPr>
          <a:lstStyle/>
          <a:p>
            <a:pPr algn="ctr"/>
            <a:r>
              <a:rPr lang="en-US" sz="2400" dirty="0">
                <a:solidFill>
                  <a:schemeClr val="accent2">
                    <a:lumMod val="75000"/>
                  </a:schemeClr>
                </a:solidFill>
                <a:latin typeface="Bree Serif" panose="02000503040000020004" pitchFamily="2" charset="77"/>
              </a:rPr>
              <a:t>Operational</a:t>
            </a:r>
          </a:p>
        </p:txBody>
      </p:sp>
      <p:grpSp>
        <p:nvGrpSpPr>
          <p:cNvPr id="11" name="Group 10">
            <a:extLst>
              <a:ext uri="{FF2B5EF4-FFF2-40B4-BE49-F238E27FC236}">
                <a16:creationId xmlns:a16="http://schemas.microsoft.com/office/drawing/2014/main" id="{D0B97FD2-4556-D2E1-0852-B6277852D675}"/>
              </a:ext>
            </a:extLst>
          </p:cNvPr>
          <p:cNvGrpSpPr/>
          <p:nvPr/>
        </p:nvGrpSpPr>
        <p:grpSpPr>
          <a:xfrm>
            <a:off x="499153" y="814268"/>
            <a:ext cx="2430984" cy="2989636"/>
            <a:chOff x="578615" y="1199704"/>
            <a:chExt cx="2016252" cy="2750679"/>
          </a:xfrm>
        </p:grpSpPr>
        <p:sp>
          <p:nvSpPr>
            <p:cNvPr id="119" name="Rectangle 118">
              <a:extLst>
                <a:ext uri="{FF2B5EF4-FFF2-40B4-BE49-F238E27FC236}">
                  <a16:creationId xmlns:a16="http://schemas.microsoft.com/office/drawing/2014/main" id="{501E9935-09FC-A95E-ED76-EF7AE24DCE56}"/>
                </a:ext>
              </a:extLst>
            </p:cNvPr>
            <p:cNvSpPr/>
            <p:nvPr/>
          </p:nvSpPr>
          <p:spPr>
            <a:xfrm>
              <a:off x="578620" y="1805841"/>
              <a:ext cx="2016247" cy="2144542"/>
            </a:xfrm>
            <a:prstGeom prst="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144000" tIns="72000" rIns="144000" bIns="72000" rtlCol="0" anchor="t" anchorCtr="0"/>
            <a:lstStyle/>
            <a:p>
              <a:r>
                <a:rPr lang="en-US" sz="1100" dirty="0">
                  <a:solidFill>
                    <a:schemeClr val="tx2"/>
                  </a:solidFill>
                </a:rPr>
                <a:t>At the beginning of each month the CD books are reviewed along with Monthly Controlled Drugs Count Form, and balances are shared with the Meds Management Lead</a:t>
              </a:r>
            </a:p>
            <a:p>
              <a:r>
                <a:rPr lang="en-US" sz="1100" dirty="0">
                  <a:solidFill>
                    <a:schemeClr val="tx2"/>
                  </a:solidFill>
                </a:rPr>
                <a:t>Each Treatment Centre / Car has a minimum stock level</a:t>
              </a:r>
            </a:p>
            <a:p>
              <a:r>
                <a:rPr lang="en-US" sz="1100" dirty="0">
                  <a:solidFill>
                    <a:schemeClr val="tx2"/>
                  </a:solidFill>
                </a:rPr>
                <a:t>Record all movements in CD Registers</a:t>
              </a:r>
            </a:p>
            <a:p>
              <a:r>
                <a:rPr lang="en-US" sz="1100" dirty="0">
                  <a:solidFill>
                    <a:schemeClr val="tx2"/>
                  </a:solidFill>
                </a:rPr>
                <a:t>All CD drugs (except schedule 2) to be taken from Osprey Stock and distributed accordingly</a:t>
              </a:r>
            </a:p>
            <a:p>
              <a:endParaRPr lang="en-US" sz="1100" dirty="0">
                <a:solidFill>
                  <a:schemeClr val="tx2"/>
                </a:solidFill>
              </a:endParaRPr>
            </a:p>
            <a:p>
              <a:endParaRPr lang="en-US" sz="1100" dirty="0">
                <a:solidFill>
                  <a:schemeClr val="tx2"/>
                </a:solidFill>
              </a:endParaRPr>
            </a:p>
            <a:p>
              <a:endParaRPr lang="en-US" sz="1400" dirty="0">
                <a:solidFill>
                  <a:schemeClr val="tx2"/>
                </a:solidFill>
              </a:endParaRPr>
            </a:p>
          </p:txBody>
        </p:sp>
        <p:sp>
          <p:nvSpPr>
            <p:cNvPr id="120" name="Rectangle 119">
              <a:extLst>
                <a:ext uri="{FF2B5EF4-FFF2-40B4-BE49-F238E27FC236}">
                  <a16:creationId xmlns:a16="http://schemas.microsoft.com/office/drawing/2014/main" id="{60494BC3-915D-3A1C-D189-6995EDC9F2EB}"/>
                </a:ext>
              </a:extLst>
            </p:cNvPr>
            <p:cNvSpPr/>
            <p:nvPr/>
          </p:nvSpPr>
          <p:spPr>
            <a:xfrm>
              <a:off x="578615" y="1474597"/>
              <a:ext cx="1443680" cy="331245"/>
            </a:xfrm>
            <a:prstGeom prst="rect">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a:p>
          </p:txBody>
        </p:sp>
        <p:grpSp>
          <p:nvGrpSpPr>
            <p:cNvPr id="121" name="Group 120">
              <a:extLst>
                <a:ext uri="{FF2B5EF4-FFF2-40B4-BE49-F238E27FC236}">
                  <a16:creationId xmlns:a16="http://schemas.microsoft.com/office/drawing/2014/main" id="{F4816765-E622-0002-11A0-457005CE003F}"/>
                </a:ext>
              </a:extLst>
            </p:cNvPr>
            <p:cNvGrpSpPr/>
            <p:nvPr/>
          </p:nvGrpSpPr>
          <p:grpSpPr>
            <a:xfrm>
              <a:off x="578619" y="1199704"/>
              <a:ext cx="2016247" cy="606138"/>
              <a:chOff x="311494" y="422031"/>
              <a:chExt cx="2515144" cy="813916"/>
            </a:xfrm>
            <a:solidFill>
              <a:schemeClr val="tx2">
                <a:lumMod val="75000"/>
                <a:lumOff val="25000"/>
              </a:schemeClr>
            </a:solidFill>
          </p:grpSpPr>
          <p:grpSp>
            <p:nvGrpSpPr>
              <p:cNvPr id="122" name="Group 121">
                <a:extLst>
                  <a:ext uri="{FF2B5EF4-FFF2-40B4-BE49-F238E27FC236}">
                    <a16:creationId xmlns:a16="http://schemas.microsoft.com/office/drawing/2014/main" id="{4F9D4F7F-A47C-2BA6-1152-01085AAB0D2B}"/>
                  </a:ext>
                </a:extLst>
              </p:cNvPr>
              <p:cNvGrpSpPr/>
              <p:nvPr/>
            </p:nvGrpSpPr>
            <p:grpSpPr>
              <a:xfrm>
                <a:off x="311494" y="422031"/>
                <a:ext cx="2515144" cy="813916"/>
                <a:chOff x="311493" y="422031"/>
                <a:chExt cx="2672866" cy="813916"/>
              </a:xfrm>
              <a:grpFill/>
            </p:grpSpPr>
            <p:sp>
              <p:nvSpPr>
                <p:cNvPr id="126" name="Rounded Rectangle 125">
                  <a:extLst>
                    <a:ext uri="{FF2B5EF4-FFF2-40B4-BE49-F238E27FC236}">
                      <a16:creationId xmlns:a16="http://schemas.microsoft.com/office/drawing/2014/main" id="{39B07577-3637-B66C-7E66-647C354A57AF}"/>
                    </a:ext>
                  </a:extLst>
                </p:cNvPr>
                <p:cNvSpPr/>
                <p:nvPr/>
              </p:nvSpPr>
              <p:spPr>
                <a:xfrm>
                  <a:off x="311493" y="422031"/>
                  <a:ext cx="2672866" cy="813916"/>
                </a:xfrm>
                <a:prstGeom prst="roundRect">
                  <a:avLst>
                    <a:gd name="adj" fmla="val 46297"/>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125" name="Rectangle 124">
                  <a:extLst>
                    <a:ext uri="{FF2B5EF4-FFF2-40B4-BE49-F238E27FC236}">
                      <a16:creationId xmlns:a16="http://schemas.microsoft.com/office/drawing/2014/main" id="{689811AE-9CEB-BCAF-F890-85FCB1A25A9C}"/>
                    </a:ext>
                  </a:extLst>
                </p:cNvPr>
                <p:cNvSpPr/>
                <p:nvPr/>
              </p:nvSpPr>
              <p:spPr>
                <a:xfrm>
                  <a:off x="2362415" y="422031"/>
                  <a:ext cx="621939" cy="813916"/>
                </a:xfrm>
                <a:prstGeom prst="rect">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grpSp>
          <p:sp>
            <p:nvSpPr>
              <p:cNvPr id="123" name="TextBox 122">
                <a:extLst>
                  <a:ext uri="{FF2B5EF4-FFF2-40B4-BE49-F238E27FC236}">
                    <a16:creationId xmlns:a16="http://schemas.microsoft.com/office/drawing/2014/main" id="{6146DC89-1F0A-7899-8BC7-459ADC8CA61F}"/>
                  </a:ext>
                </a:extLst>
              </p:cNvPr>
              <p:cNvSpPr txBox="1"/>
              <p:nvPr/>
            </p:nvSpPr>
            <p:spPr>
              <a:xfrm>
                <a:off x="311496" y="569626"/>
                <a:ext cx="2515141" cy="537264"/>
              </a:xfrm>
              <a:prstGeom prst="rect">
                <a:avLst/>
              </a:prstGeom>
              <a:noFill/>
            </p:spPr>
            <p:txBody>
              <a:bodyPr wrap="square" rtlCol="0">
                <a:spAutoFit/>
              </a:bodyPr>
              <a:lstStyle/>
              <a:p>
                <a:pPr algn="ctr"/>
                <a:r>
                  <a:rPr lang="en-US" sz="2000" dirty="0">
                    <a:solidFill>
                      <a:schemeClr val="bg1"/>
                    </a:solidFill>
                    <a:latin typeface="Bree Serif" panose="02000503040000020004" pitchFamily="2" charset="77"/>
                  </a:rPr>
                  <a:t>1. Review</a:t>
                </a:r>
              </a:p>
            </p:txBody>
          </p:sp>
        </p:grpSp>
      </p:grpSp>
      <p:grpSp>
        <p:nvGrpSpPr>
          <p:cNvPr id="159" name="Group 158">
            <a:extLst>
              <a:ext uri="{FF2B5EF4-FFF2-40B4-BE49-F238E27FC236}">
                <a16:creationId xmlns:a16="http://schemas.microsoft.com/office/drawing/2014/main" id="{CD1595EE-D970-C15D-EA85-185850DA22FE}"/>
              </a:ext>
            </a:extLst>
          </p:cNvPr>
          <p:cNvGrpSpPr/>
          <p:nvPr/>
        </p:nvGrpSpPr>
        <p:grpSpPr>
          <a:xfrm>
            <a:off x="3481110" y="1114389"/>
            <a:ext cx="1881470" cy="1804974"/>
            <a:chOff x="311489" y="422031"/>
            <a:chExt cx="2352668" cy="2423701"/>
          </a:xfrm>
        </p:grpSpPr>
        <p:sp>
          <p:nvSpPr>
            <p:cNvPr id="160" name="Rectangle 159">
              <a:extLst>
                <a:ext uri="{FF2B5EF4-FFF2-40B4-BE49-F238E27FC236}">
                  <a16:creationId xmlns:a16="http://schemas.microsoft.com/office/drawing/2014/main" id="{07B2C0D1-BC81-7B2B-9D4F-3529ECE417AD}"/>
                </a:ext>
              </a:extLst>
            </p:cNvPr>
            <p:cNvSpPr/>
            <p:nvPr/>
          </p:nvSpPr>
          <p:spPr>
            <a:xfrm>
              <a:off x="311497" y="1235947"/>
              <a:ext cx="2352657" cy="1609785"/>
            </a:xfrm>
            <a:prstGeom prst="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144000" tIns="72000" rIns="144000" bIns="72000" rtlCol="0" anchor="t" anchorCtr="0"/>
            <a:lstStyle/>
            <a:p>
              <a:r>
                <a:rPr lang="en-US" sz="1100" dirty="0">
                  <a:solidFill>
                    <a:schemeClr val="tx2"/>
                  </a:solidFill>
                </a:rPr>
                <a:t>Medication Stock Officer to deliver in Brisdoc Car along with Meds Management Lead</a:t>
              </a:r>
            </a:p>
          </p:txBody>
        </p:sp>
        <p:sp>
          <p:nvSpPr>
            <p:cNvPr id="161" name="Rectangle 160">
              <a:extLst>
                <a:ext uri="{FF2B5EF4-FFF2-40B4-BE49-F238E27FC236}">
                  <a16:creationId xmlns:a16="http://schemas.microsoft.com/office/drawing/2014/main" id="{369B7FE1-DC66-1AFB-2A8B-B1ED23635F7A}"/>
                </a:ext>
              </a:extLst>
            </p:cNvPr>
            <p:cNvSpPr/>
            <p:nvPr/>
          </p:nvSpPr>
          <p:spPr>
            <a:xfrm>
              <a:off x="311489" y="791155"/>
              <a:ext cx="1805230" cy="444792"/>
            </a:xfrm>
            <a:prstGeom prst="rect">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a:p>
          </p:txBody>
        </p:sp>
        <p:grpSp>
          <p:nvGrpSpPr>
            <p:cNvPr id="162" name="Group 161">
              <a:extLst>
                <a:ext uri="{FF2B5EF4-FFF2-40B4-BE49-F238E27FC236}">
                  <a16:creationId xmlns:a16="http://schemas.microsoft.com/office/drawing/2014/main" id="{304ADEC4-2BEE-F0CB-273A-7E519B39FA5B}"/>
                </a:ext>
              </a:extLst>
            </p:cNvPr>
            <p:cNvGrpSpPr/>
            <p:nvPr/>
          </p:nvGrpSpPr>
          <p:grpSpPr>
            <a:xfrm>
              <a:off x="311495" y="422031"/>
              <a:ext cx="2352662" cy="813917"/>
              <a:chOff x="311495" y="422031"/>
              <a:chExt cx="2515144" cy="813917"/>
            </a:xfrm>
            <a:solidFill>
              <a:schemeClr val="tx2">
                <a:lumMod val="75000"/>
                <a:lumOff val="25000"/>
              </a:schemeClr>
            </a:solidFill>
          </p:grpSpPr>
          <p:grpSp>
            <p:nvGrpSpPr>
              <p:cNvPr id="163" name="Group 162">
                <a:extLst>
                  <a:ext uri="{FF2B5EF4-FFF2-40B4-BE49-F238E27FC236}">
                    <a16:creationId xmlns:a16="http://schemas.microsoft.com/office/drawing/2014/main" id="{9CDC6DF0-EAC0-D3EA-E7DB-40BC4405850F}"/>
                  </a:ext>
                </a:extLst>
              </p:cNvPr>
              <p:cNvGrpSpPr/>
              <p:nvPr/>
            </p:nvGrpSpPr>
            <p:grpSpPr>
              <a:xfrm>
                <a:off x="311495" y="422031"/>
                <a:ext cx="2515144" cy="813917"/>
                <a:chOff x="311494" y="422031"/>
                <a:chExt cx="2672866" cy="813917"/>
              </a:xfrm>
              <a:grpFill/>
            </p:grpSpPr>
            <p:sp>
              <p:nvSpPr>
                <p:cNvPr id="167" name="Rounded Rectangle 166">
                  <a:extLst>
                    <a:ext uri="{FF2B5EF4-FFF2-40B4-BE49-F238E27FC236}">
                      <a16:creationId xmlns:a16="http://schemas.microsoft.com/office/drawing/2014/main" id="{C53628D5-443C-441D-D50A-24007B339268}"/>
                    </a:ext>
                  </a:extLst>
                </p:cNvPr>
                <p:cNvSpPr/>
                <p:nvPr/>
              </p:nvSpPr>
              <p:spPr>
                <a:xfrm>
                  <a:off x="311494" y="422031"/>
                  <a:ext cx="2672866" cy="813917"/>
                </a:xfrm>
                <a:prstGeom prst="roundRect">
                  <a:avLst>
                    <a:gd name="adj" fmla="val 46297"/>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166" name="Rectangle 165">
                  <a:extLst>
                    <a:ext uri="{FF2B5EF4-FFF2-40B4-BE49-F238E27FC236}">
                      <a16:creationId xmlns:a16="http://schemas.microsoft.com/office/drawing/2014/main" id="{ABA5B7E8-68EE-DC2E-2E1C-DA73FFAFFBE1}"/>
                    </a:ext>
                  </a:extLst>
                </p:cNvPr>
                <p:cNvSpPr/>
                <p:nvPr/>
              </p:nvSpPr>
              <p:spPr>
                <a:xfrm>
                  <a:off x="2362415" y="422031"/>
                  <a:ext cx="621939" cy="813916"/>
                </a:xfrm>
                <a:prstGeom prst="rect">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grpSp>
          <p:sp>
            <p:nvSpPr>
              <p:cNvPr id="164" name="TextBox 163">
                <a:extLst>
                  <a:ext uri="{FF2B5EF4-FFF2-40B4-BE49-F238E27FC236}">
                    <a16:creationId xmlns:a16="http://schemas.microsoft.com/office/drawing/2014/main" id="{227DEBDE-1308-F158-B92C-9F56652387A8}"/>
                  </a:ext>
                </a:extLst>
              </p:cNvPr>
              <p:cNvSpPr txBox="1"/>
              <p:nvPr/>
            </p:nvSpPr>
            <p:spPr>
              <a:xfrm>
                <a:off x="311496" y="569626"/>
                <a:ext cx="2515142" cy="537263"/>
              </a:xfrm>
              <a:prstGeom prst="rect">
                <a:avLst/>
              </a:prstGeom>
              <a:noFill/>
            </p:spPr>
            <p:txBody>
              <a:bodyPr wrap="square" rtlCol="0">
                <a:spAutoFit/>
              </a:bodyPr>
              <a:lstStyle/>
              <a:p>
                <a:pPr algn="ctr"/>
                <a:r>
                  <a:rPr lang="en-US" sz="2000" dirty="0">
                    <a:solidFill>
                      <a:schemeClr val="bg1"/>
                    </a:solidFill>
                    <a:latin typeface="Bree Serif" panose="02000503040000020004" pitchFamily="2" charset="77"/>
                  </a:rPr>
                  <a:t>3. Delivery</a:t>
                </a:r>
              </a:p>
            </p:txBody>
          </p:sp>
        </p:grpSp>
      </p:grpSp>
      <p:grpSp>
        <p:nvGrpSpPr>
          <p:cNvPr id="169" name="Group 168">
            <a:extLst>
              <a:ext uri="{FF2B5EF4-FFF2-40B4-BE49-F238E27FC236}">
                <a16:creationId xmlns:a16="http://schemas.microsoft.com/office/drawing/2014/main" id="{19B58F9B-42C1-453A-E921-F5576B56170E}"/>
              </a:ext>
            </a:extLst>
          </p:cNvPr>
          <p:cNvGrpSpPr/>
          <p:nvPr/>
        </p:nvGrpSpPr>
        <p:grpSpPr>
          <a:xfrm>
            <a:off x="5601110" y="850670"/>
            <a:ext cx="1668168" cy="2273663"/>
            <a:chOff x="311489" y="422031"/>
            <a:chExt cx="2352668" cy="3053052"/>
          </a:xfrm>
        </p:grpSpPr>
        <p:sp>
          <p:nvSpPr>
            <p:cNvPr id="170" name="Rectangle 169">
              <a:extLst>
                <a:ext uri="{FF2B5EF4-FFF2-40B4-BE49-F238E27FC236}">
                  <a16:creationId xmlns:a16="http://schemas.microsoft.com/office/drawing/2014/main" id="{9F20166B-CFAE-C8A8-7459-71EBD3ED153A}"/>
                </a:ext>
              </a:extLst>
            </p:cNvPr>
            <p:cNvSpPr/>
            <p:nvPr/>
          </p:nvSpPr>
          <p:spPr>
            <a:xfrm>
              <a:off x="311496" y="1235947"/>
              <a:ext cx="2352657" cy="2239136"/>
            </a:xfrm>
            <a:prstGeom prst="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144000" tIns="72000" rIns="144000" bIns="72000" rtlCol="0" anchor="t" anchorCtr="0"/>
            <a:lstStyle/>
            <a:p>
              <a:r>
                <a:rPr lang="en-US" sz="1100" dirty="0">
                  <a:solidFill>
                    <a:schemeClr val="tx2"/>
                  </a:solidFill>
                </a:rPr>
                <a:t>Medication Stock Officer completes Monthly Controlled Drugs Count form (earliest expiry date for each CD).  Update each CD Register at Treatment Centre and Car</a:t>
              </a:r>
            </a:p>
          </p:txBody>
        </p:sp>
        <p:sp>
          <p:nvSpPr>
            <p:cNvPr id="171" name="Rectangle 170">
              <a:extLst>
                <a:ext uri="{FF2B5EF4-FFF2-40B4-BE49-F238E27FC236}">
                  <a16:creationId xmlns:a16="http://schemas.microsoft.com/office/drawing/2014/main" id="{D83C72F0-0B6F-4DF4-C471-7552825250F0}"/>
                </a:ext>
              </a:extLst>
            </p:cNvPr>
            <p:cNvSpPr/>
            <p:nvPr/>
          </p:nvSpPr>
          <p:spPr>
            <a:xfrm>
              <a:off x="311489" y="791155"/>
              <a:ext cx="1805230" cy="444792"/>
            </a:xfrm>
            <a:prstGeom prst="rect">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a:p>
          </p:txBody>
        </p:sp>
        <p:grpSp>
          <p:nvGrpSpPr>
            <p:cNvPr id="172" name="Group 171">
              <a:extLst>
                <a:ext uri="{FF2B5EF4-FFF2-40B4-BE49-F238E27FC236}">
                  <a16:creationId xmlns:a16="http://schemas.microsoft.com/office/drawing/2014/main" id="{E39F3891-876D-FC41-51CB-2F6538A37258}"/>
                </a:ext>
              </a:extLst>
            </p:cNvPr>
            <p:cNvGrpSpPr/>
            <p:nvPr/>
          </p:nvGrpSpPr>
          <p:grpSpPr>
            <a:xfrm>
              <a:off x="311494" y="422031"/>
              <a:ext cx="2352663" cy="813916"/>
              <a:chOff x="311494" y="422031"/>
              <a:chExt cx="2515145" cy="813916"/>
            </a:xfrm>
            <a:solidFill>
              <a:schemeClr val="tx2">
                <a:lumMod val="75000"/>
                <a:lumOff val="25000"/>
              </a:schemeClr>
            </a:solidFill>
          </p:grpSpPr>
          <p:grpSp>
            <p:nvGrpSpPr>
              <p:cNvPr id="173" name="Group 172">
                <a:extLst>
                  <a:ext uri="{FF2B5EF4-FFF2-40B4-BE49-F238E27FC236}">
                    <a16:creationId xmlns:a16="http://schemas.microsoft.com/office/drawing/2014/main" id="{09945D53-7C4E-02CD-647E-312B32F426B6}"/>
                  </a:ext>
                </a:extLst>
              </p:cNvPr>
              <p:cNvGrpSpPr/>
              <p:nvPr/>
            </p:nvGrpSpPr>
            <p:grpSpPr>
              <a:xfrm>
                <a:off x="311494" y="422031"/>
                <a:ext cx="2515145" cy="813916"/>
                <a:chOff x="311493" y="422031"/>
                <a:chExt cx="2672867" cy="813916"/>
              </a:xfrm>
              <a:grpFill/>
            </p:grpSpPr>
            <p:sp>
              <p:nvSpPr>
                <p:cNvPr id="177" name="Rounded Rectangle 176">
                  <a:extLst>
                    <a:ext uri="{FF2B5EF4-FFF2-40B4-BE49-F238E27FC236}">
                      <a16:creationId xmlns:a16="http://schemas.microsoft.com/office/drawing/2014/main" id="{B559EB4E-4FD4-CF9F-D0FB-5E60E5C441D9}"/>
                    </a:ext>
                  </a:extLst>
                </p:cNvPr>
                <p:cNvSpPr/>
                <p:nvPr/>
              </p:nvSpPr>
              <p:spPr>
                <a:xfrm>
                  <a:off x="311493" y="422031"/>
                  <a:ext cx="2672867" cy="813916"/>
                </a:xfrm>
                <a:prstGeom prst="roundRect">
                  <a:avLst>
                    <a:gd name="adj" fmla="val 46297"/>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176" name="Rectangle 175">
                  <a:extLst>
                    <a:ext uri="{FF2B5EF4-FFF2-40B4-BE49-F238E27FC236}">
                      <a16:creationId xmlns:a16="http://schemas.microsoft.com/office/drawing/2014/main" id="{0F31397B-FB40-34A7-892D-EC638694F332}"/>
                    </a:ext>
                  </a:extLst>
                </p:cNvPr>
                <p:cNvSpPr/>
                <p:nvPr/>
              </p:nvSpPr>
              <p:spPr>
                <a:xfrm>
                  <a:off x="2362415" y="422031"/>
                  <a:ext cx="621939" cy="813916"/>
                </a:xfrm>
                <a:prstGeom prst="rect">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grpSp>
          <p:sp>
            <p:nvSpPr>
              <p:cNvPr id="174" name="TextBox 173">
                <a:extLst>
                  <a:ext uri="{FF2B5EF4-FFF2-40B4-BE49-F238E27FC236}">
                    <a16:creationId xmlns:a16="http://schemas.microsoft.com/office/drawing/2014/main" id="{C1E4592D-B075-98F0-566C-618295EA5480}"/>
                  </a:ext>
                </a:extLst>
              </p:cNvPr>
              <p:cNvSpPr txBox="1"/>
              <p:nvPr/>
            </p:nvSpPr>
            <p:spPr>
              <a:xfrm>
                <a:off x="311495" y="569626"/>
                <a:ext cx="2515142" cy="537264"/>
              </a:xfrm>
              <a:prstGeom prst="rect">
                <a:avLst/>
              </a:prstGeom>
              <a:noFill/>
            </p:spPr>
            <p:txBody>
              <a:bodyPr wrap="square" rtlCol="0">
                <a:spAutoFit/>
              </a:bodyPr>
              <a:lstStyle/>
              <a:p>
                <a:pPr algn="ctr"/>
                <a:r>
                  <a:rPr lang="en-US" sz="2000" dirty="0">
                    <a:solidFill>
                      <a:schemeClr val="bg1"/>
                    </a:solidFill>
                    <a:latin typeface="Bree Serif" panose="02000503040000020004" pitchFamily="2" charset="77"/>
                  </a:rPr>
                  <a:t>5. Record</a:t>
                </a:r>
              </a:p>
            </p:txBody>
          </p:sp>
        </p:grpSp>
      </p:grpSp>
      <p:sp>
        <p:nvSpPr>
          <p:cNvPr id="2" name="TextBox 1">
            <a:extLst>
              <a:ext uri="{FF2B5EF4-FFF2-40B4-BE49-F238E27FC236}">
                <a16:creationId xmlns:a16="http://schemas.microsoft.com/office/drawing/2014/main" id="{736E24EE-F3BB-8E62-61B9-67157BC4ABD6}"/>
              </a:ext>
            </a:extLst>
          </p:cNvPr>
          <p:cNvSpPr txBox="1"/>
          <p:nvPr/>
        </p:nvSpPr>
        <p:spPr>
          <a:xfrm>
            <a:off x="461765" y="6065"/>
            <a:ext cx="8088880" cy="378565"/>
          </a:xfrm>
          <a:prstGeom prst="rect">
            <a:avLst/>
          </a:prstGeom>
          <a:noFill/>
        </p:spPr>
        <p:txBody>
          <a:bodyPr wrap="square" rtlCol="0">
            <a:spAutoFit/>
          </a:bodyPr>
          <a:lstStyle/>
          <a:p>
            <a:pPr algn="ctr">
              <a:lnSpc>
                <a:spcPct val="107000"/>
              </a:lnSpc>
              <a:spcBef>
                <a:spcPts val="800"/>
              </a:spcBef>
              <a:spcAft>
                <a:spcPts val="400"/>
              </a:spcAft>
            </a:pPr>
            <a:r>
              <a:rPr lang="en-GB" sz="1800" b="1" kern="100" dirty="0">
                <a:solidFill>
                  <a:srgbClr val="0F4761"/>
                </a:solidFill>
                <a:effectLst/>
                <a:latin typeface="Aptos Display" panose="020B0004020202020204" pitchFamily="34" charset="0"/>
                <a:ea typeface="Times New Roman" panose="02020603050405020304" pitchFamily="18" charset="0"/>
                <a:cs typeface="Times New Roman" panose="02020603050405020304" pitchFamily="18" charset="0"/>
              </a:rPr>
              <a:t>SOP Facilities </a:t>
            </a:r>
            <a:r>
              <a:rPr lang="en-GB" b="1" kern="100" dirty="0">
                <a:solidFill>
                  <a:srgbClr val="0F4761"/>
                </a:solidFill>
                <a:latin typeface="Aptos Display" panose="020B0004020202020204" pitchFamily="34" charset="0"/>
                <a:ea typeface="Times New Roman" panose="02020603050405020304" pitchFamily="18" charset="0"/>
                <a:cs typeface="Times New Roman" panose="02020603050405020304" pitchFamily="18" charset="0"/>
              </a:rPr>
              <a:t>Monthly Stock Check of Controlled Drugs </a:t>
            </a:r>
            <a:endParaRPr lang="en-GB" sz="1800" b="1" kern="100" dirty="0">
              <a:solidFill>
                <a:srgbClr val="0F4761"/>
              </a:solidFill>
              <a:effectLst/>
              <a:latin typeface="Aptos Display" panose="020B0004020202020204" pitchFamily="34" charset="0"/>
              <a:ea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id="{759975FD-5C55-EE09-0A47-AFB1ADDC19A5}"/>
              </a:ext>
            </a:extLst>
          </p:cNvPr>
          <p:cNvSpPr txBox="1"/>
          <p:nvPr/>
        </p:nvSpPr>
        <p:spPr>
          <a:xfrm>
            <a:off x="149089" y="284800"/>
            <a:ext cx="8714232" cy="461665"/>
          </a:xfrm>
          <a:prstGeom prst="rect">
            <a:avLst/>
          </a:prstGeom>
          <a:noFill/>
        </p:spPr>
        <p:txBody>
          <a:bodyPr wrap="square" rtlCol="0">
            <a:spAutoFit/>
          </a:bodyPr>
          <a:lstStyle/>
          <a:p>
            <a:r>
              <a:rPr lang="en-GB" sz="1200" dirty="0">
                <a:effectLst/>
                <a:latin typeface="Aptos" panose="020B0004020202020204" pitchFamily="34" charset="0"/>
                <a:ea typeface="Aptos" panose="020B0004020202020204" pitchFamily="34" charset="0"/>
                <a:cs typeface="Times New Roman" panose="02020603050405020304" pitchFamily="18" charset="0"/>
              </a:rPr>
              <a:t>This process reviews Stock Levels for all the Treatment Centres and Cars including checking the expiry dates for Schedule two, threes, fours and fives drugs for Facilities staff only</a:t>
            </a:r>
            <a:endParaRPr lang="en-GB" sz="1200" dirty="0"/>
          </a:p>
        </p:txBody>
      </p:sp>
      <p:sp>
        <p:nvSpPr>
          <p:cNvPr id="18" name="Triangle 126">
            <a:extLst>
              <a:ext uri="{FF2B5EF4-FFF2-40B4-BE49-F238E27FC236}">
                <a16:creationId xmlns:a16="http://schemas.microsoft.com/office/drawing/2014/main" id="{23E4D242-DBB4-4CA0-6775-1ECDB379BAB2}"/>
              </a:ext>
            </a:extLst>
          </p:cNvPr>
          <p:cNvSpPr/>
          <p:nvPr/>
        </p:nvSpPr>
        <p:spPr>
          <a:xfrm rot="10800000">
            <a:off x="1223939" y="3791659"/>
            <a:ext cx="559185" cy="267080"/>
          </a:xfrm>
          <a:prstGeom prst="triangle">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19" name="Triangle 126">
            <a:extLst>
              <a:ext uri="{FF2B5EF4-FFF2-40B4-BE49-F238E27FC236}">
                <a16:creationId xmlns:a16="http://schemas.microsoft.com/office/drawing/2014/main" id="{5360BB51-FCA9-82B7-5C9D-1C8CA845919F}"/>
              </a:ext>
            </a:extLst>
          </p:cNvPr>
          <p:cNvSpPr/>
          <p:nvPr/>
        </p:nvSpPr>
        <p:spPr>
          <a:xfrm rot="10800000">
            <a:off x="4124575" y="2848814"/>
            <a:ext cx="524887" cy="526305"/>
          </a:xfrm>
          <a:prstGeom prst="triangle">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grpSp>
        <p:nvGrpSpPr>
          <p:cNvPr id="8" name="Group 7">
            <a:extLst>
              <a:ext uri="{FF2B5EF4-FFF2-40B4-BE49-F238E27FC236}">
                <a16:creationId xmlns:a16="http://schemas.microsoft.com/office/drawing/2014/main" id="{D7B36F32-517D-1534-7951-C643930B98E3}"/>
              </a:ext>
            </a:extLst>
          </p:cNvPr>
          <p:cNvGrpSpPr/>
          <p:nvPr/>
        </p:nvGrpSpPr>
        <p:grpSpPr>
          <a:xfrm>
            <a:off x="5601110" y="3388842"/>
            <a:ext cx="2109610" cy="2333067"/>
            <a:chOff x="572161" y="3723851"/>
            <a:chExt cx="4373937" cy="3527027"/>
          </a:xfrm>
        </p:grpSpPr>
        <p:sp>
          <p:nvSpPr>
            <p:cNvPr id="9" name="Rectangle 8">
              <a:extLst>
                <a:ext uri="{FF2B5EF4-FFF2-40B4-BE49-F238E27FC236}">
                  <a16:creationId xmlns:a16="http://schemas.microsoft.com/office/drawing/2014/main" id="{28191EF5-CF6D-634D-1637-526C922C9444}"/>
                </a:ext>
              </a:extLst>
            </p:cNvPr>
            <p:cNvSpPr/>
            <p:nvPr/>
          </p:nvSpPr>
          <p:spPr>
            <a:xfrm>
              <a:off x="581284" y="4305703"/>
              <a:ext cx="4364814" cy="2945175"/>
            </a:xfrm>
            <a:prstGeom prst="rect">
              <a:avLst/>
            </a:prstGeom>
            <a:solidFill>
              <a:srgbClr val="D2E3F3"/>
            </a:solidFill>
            <a:ln>
              <a:noFill/>
            </a:ln>
          </p:spPr>
          <p:style>
            <a:lnRef idx="2">
              <a:schemeClr val="accent1">
                <a:shade val="15000"/>
              </a:schemeClr>
            </a:lnRef>
            <a:fillRef idx="1">
              <a:schemeClr val="accent1"/>
            </a:fillRef>
            <a:effectRef idx="0">
              <a:schemeClr val="accent1"/>
            </a:effectRef>
            <a:fontRef idx="minor">
              <a:schemeClr val="lt1"/>
            </a:fontRef>
          </p:style>
          <p:txBody>
            <a:bodyPr lIns="144000" tIns="72000" rIns="144000" bIns="72000" rtlCol="0" anchor="t" anchorCtr="0"/>
            <a:lstStyle/>
            <a:p>
              <a:pPr lvl="0"/>
              <a:endParaRPr lang="en-GB" sz="1100" dirty="0">
                <a:solidFill>
                  <a:schemeClr val="tx2"/>
                </a:solidFill>
              </a:endParaRPr>
            </a:p>
            <a:p>
              <a:pPr lvl="0"/>
              <a:r>
                <a:rPr lang="en-GB" sz="1100" dirty="0">
                  <a:solidFill>
                    <a:schemeClr val="tx2"/>
                  </a:solidFill>
                </a:rPr>
                <a:t> Meds Management Lead to handle all Controlled Drugs and update registers with Medication Stock Officer.  This opportunity can be used to denature and Out of Date stock</a:t>
              </a:r>
            </a:p>
          </p:txBody>
        </p:sp>
        <p:sp>
          <p:nvSpPr>
            <p:cNvPr id="12" name="Rectangle 11">
              <a:extLst>
                <a:ext uri="{FF2B5EF4-FFF2-40B4-BE49-F238E27FC236}">
                  <a16:creationId xmlns:a16="http://schemas.microsoft.com/office/drawing/2014/main" id="{6E262FCF-50C4-3C6F-C88E-F4D2486E22E3}"/>
                </a:ext>
              </a:extLst>
            </p:cNvPr>
            <p:cNvSpPr/>
            <p:nvPr/>
          </p:nvSpPr>
          <p:spPr>
            <a:xfrm>
              <a:off x="572161" y="4001552"/>
              <a:ext cx="1278447" cy="331244"/>
            </a:xfrm>
            <a:prstGeom prst="rect">
              <a:avLst/>
            </a:prstGeom>
            <a:solidFill>
              <a:schemeClr val="tx2">
                <a:lumMod val="75000"/>
                <a:lumOff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a:p>
          </p:txBody>
        </p:sp>
        <p:grpSp>
          <p:nvGrpSpPr>
            <p:cNvPr id="14" name="Group 13">
              <a:extLst>
                <a:ext uri="{FF2B5EF4-FFF2-40B4-BE49-F238E27FC236}">
                  <a16:creationId xmlns:a16="http://schemas.microsoft.com/office/drawing/2014/main" id="{F6E76764-F16E-2D54-8202-8ED6E1163869}"/>
                </a:ext>
              </a:extLst>
            </p:cNvPr>
            <p:cNvGrpSpPr/>
            <p:nvPr/>
          </p:nvGrpSpPr>
          <p:grpSpPr>
            <a:xfrm>
              <a:off x="572165" y="3723851"/>
              <a:ext cx="4373933" cy="608946"/>
              <a:chOff x="311493" y="418261"/>
              <a:chExt cx="7016812" cy="817686"/>
            </a:xfrm>
            <a:solidFill>
              <a:schemeClr val="tx2">
                <a:lumMod val="75000"/>
                <a:lumOff val="25000"/>
              </a:schemeClr>
            </a:solidFill>
          </p:grpSpPr>
          <p:sp>
            <p:nvSpPr>
              <p:cNvPr id="16" name="Rounded Rectangle 94">
                <a:extLst>
                  <a:ext uri="{FF2B5EF4-FFF2-40B4-BE49-F238E27FC236}">
                    <a16:creationId xmlns:a16="http://schemas.microsoft.com/office/drawing/2014/main" id="{93B49D21-A855-64D3-B838-323275D4A268}"/>
                  </a:ext>
                </a:extLst>
              </p:cNvPr>
              <p:cNvSpPr/>
              <p:nvPr/>
            </p:nvSpPr>
            <p:spPr>
              <a:xfrm>
                <a:off x="311493" y="422031"/>
                <a:ext cx="2672865" cy="813916"/>
              </a:xfrm>
              <a:prstGeom prst="roundRect">
                <a:avLst>
                  <a:gd name="adj" fmla="val 46297"/>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20" name="Rectangle 19">
                <a:extLst>
                  <a:ext uri="{FF2B5EF4-FFF2-40B4-BE49-F238E27FC236}">
                    <a16:creationId xmlns:a16="http://schemas.microsoft.com/office/drawing/2014/main" id="{C684170F-39D8-F225-B578-2355A420907D}"/>
                  </a:ext>
                </a:extLst>
              </p:cNvPr>
              <p:cNvSpPr/>
              <p:nvPr/>
            </p:nvSpPr>
            <p:spPr>
              <a:xfrm>
                <a:off x="872782" y="418261"/>
                <a:ext cx="6455523" cy="813916"/>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bg1"/>
                    </a:solidFill>
                    <a:latin typeface="Bree Serif" panose="02000503040000020004" pitchFamily="2" charset="77"/>
                  </a:rPr>
                  <a:t>6. Handling CD </a:t>
                </a:r>
              </a:p>
            </p:txBody>
          </p:sp>
        </p:grpSp>
      </p:grpSp>
    </p:spTree>
    <p:extLst>
      <p:ext uri="{BB962C8B-B14F-4D97-AF65-F5344CB8AC3E}">
        <p14:creationId xmlns:p14="http://schemas.microsoft.com/office/powerpoint/2010/main" val="6532047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1" name="Group 190">
            <a:extLst>
              <a:ext uri="{FF2B5EF4-FFF2-40B4-BE49-F238E27FC236}">
                <a16:creationId xmlns:a16="http://schemas.microsoft.com/office/drawing/2014/main" id="{929D0E10-D530-24F5-7019-5997829E43D5}"/>
              </a:ext>
            </a:extLst>
          </p:cNvPr>
          <p:cNvGrpSpPr/>
          <p:nvPr/>
        </p:nvGrpSpPr>
        <p:grpSpPr>
          <a:xfrm>
            <a:off x="51510" y="965611"/>
            <a:ext cx="8615977" cy="4283045"/>
            <a:chOff x="-400717" y="778894"/>
            <a:chExt cx="9060368" cy="4283045"/>
          </a:xfrm>
        </p:grpSpPr>
        <p:grpSp>
          <p:nvGrpSpPr>
            <p:cNvPr id="86" name="Group 85">
              <a:extLst>
                <a:ext uri="{FF2B5EF4-FFF2-40B4-BE49-F238E27FC236}">
                  <a16:creationId xmlns:a16="http://schemas.microsoft.com/office/drawing/2014/main" id="{EEE705E3-1604-2F37-338E-4C48018B60AE}"/>
                </a:ext>
              </a:extLst>
            </p:cNvPr>
            <p:cNvGrpSpPr/>
            <p:nvPr/>
          </p:nvGrpSpPr>
          <p:grpSpPr>
            <a:xfrm>
              <a:off x="273965" y="778896"/>
              <a:ext cx="1760169" cy="2994401"/>
              <a:chOff x="300619" y="422031"/>
              <a:chExt cx="2363537" cy="4020853"/>
            </a:xfrm>
          </p:grpSpPr>
          <p:sp>
            <p:nvSpPr>
              <p:cNvPr id="51" name="Rectangle 50">
                <a:extLst>
                  <a:ext uri="{FF2B5EF4-FFF2-40B4-BE49-F238E27FC236}">
                    <a16:creationId xmlns:a16="http://schemas.microsoft.com/office/drawing/2014/main" id="{0BB19F9A-48D5-07C8-8025-06EA24674306}"/>
                  </a:ext>
                </a:extLst>
              </p:cNvPr>
              <p:cNvSpPr/>
              <p:nvPr/>
            </p:nvSpPr>
            <p:spPr>
              <a:xfrm>
                <a:off x="300619" y="1171418"/>
                <a:ext cx="2352657" cy="3271466"/>
              </a:xfrm>
              <a:prstGeom prst="rect">
                <a:avLst/>
              </a:prstGeom>
              <a:solidFill>
                <a:srgbClr val="D2E3F3"/>
              </a:solidFill>
              <a:ln>
                <a:noFill/>
              </a:ln>
            </p:spPr>
            <p:style>
              <a:lnRef idx="2">
                <a:schemeClr val="accent1">
                  <a:shade val="15000"/>
                </a:schemeClr>
              </a:lnRef>
              <a:fillRef idx="1">
                <a:schemeClr val="accent1"/>
              </a:fillRef>
              <a:effectRef idx="0">
                <a:schemeClr val="accent1"/>
              </a:effectRef>
              <a:fontRef idx="minor">
                <a:schemeClr val="lt1"/>
              </a:fontRef>
            </p:style>
            <p:txBody>
              <a:bodyPr lIns="144000" tIns="72000" rIns="144000" bIns="72000" rtlCol="0" anchor="t" anchorCtr="0"/>
              <a:lstStyle/>
              <a:p>
                <a:pPr lvl="0"/>
                <a:r>
                  <a:rPr lang="en-GB" sz="1100" dirty="0">
                    <a:solidFill>
                      <a:schemeClr val="tx2"/>
                    </a:solidFill>
                  </a:rPr>
                  <a:t>Remote prescribing clinician enter the medication details into </a:t>
                </a:r>
                <a:r>
                  <a:rPr lang="en-GB" sz="1100" dirty="0" err="1">
                    <a:solidFill>
                      <a:schemeClr val="tx2"/>
                    </a:solidFill>
                  </a:rPr>
                  <a:t>Adastra</a:t>
                </a:r>
                <a:r>
                  <a:rPr lang="en-GB" sz="1100" dirty="0">
                    <a:solidFill>
                      <a:schemeClr val="tx2"/>
                    </a:solidFill>
                  </a:rPr>
                  <a:t> as a prescription (not as free text). This should be </a:t>
                </a:r>
                <a:r>
                  <a:rPr lang="en-GB" sz="1100" b="1" dirty="0">
                    <a:solidFill>
                      <a:schemeClr val="tx2"/>
                    </a:solidFill>
                  </a:rPr>
                  <a:t>saved for later </a:t>
                </a:r>
                <a:r>
                  <a:rPr lang="en-GB" sz="1100" dirty="0">
                    <a:solidFill>
                      <a:schemeClr val="tx2"/>
                    </a:solidFill>
                  </a:rPr>
                  <a:t>retrieval instead of sending it through the Electronic Prescription Service (EPS)</a:t>
                </a:r>
              </a:p>
              <a:p>
                <a:pPr lvl="0"/>
                <a:r>
                  <a:rPr lang="en-GB" sz="1100" dirty="0">
                    <a:solidFill>
                      <a:schemeClr val="tx2"/>
                    </a:solidFill>
                  </a:rPr>
                  <a:t>Closing Case – state the medication was </a:t>
                </a:r>
                <a:r>
                  <a:rPr lang="en-GB" sz="1100" b="1" dirty="0">
                    <a:solidFill>
                      <a:schemeClr val="tx2"/>
                    </a:solidFill>
                  </a:rPr>
                  <a:t>issued from stock </a:t>
                </a:r>
              </a:p>
            </p:txBody>
          </p:sp>
          <p:sp>
            <p:nvSpPr>
              <p:cNvPr id="52" name="Rectangle 51">
                <a:extLst>
                  <a:ext uri="{FF2B5EF4-FFF2-40B4-BE49-F238E27FC236}">
                    <a16:creationId xmlns:a16="http://schemas.microsoft.com/office/drawing/2014/main" id="{4DE58263-72F1-42C7-B8D1-548818830700}"/>
                  </a:ext>
                </a:extLst>
              </p:cNvPr>
              <p:cNvSpPr/>
              <p:nvPr/>
            </p:nvSpPr>
            <p:spPr>
              <a:xfrm>
                <a:off x="311489" y="791155"/>
                <a:ext cx="1805230" cy="444792"/>
              </a:xfrm>
              <a:prstGeom prst="rect">
                <a:avLst/>
              </a:prstGeom>
              <a:solidFill>
                <a:schemeClr val="tx2">
                  <a:lumMod val="75000"/>
                  <a:lumOff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a:p>
            </p:txBody>
          </p:sp>
          <p:grpSp>
            <p:nvGrpSpPr>
              <p:cNvPr id="29" name="Group 28">
                <a:extLst>
                  <a:ext uri="{FF2B5EF4-FFF2-40B4-BE49-F238E27FC236}">
                    <a16:creationId xmlns:a16="http://schemas.microsoft.com/office/drawing/2014/main" id="{6EF55438-BF08-9156-D6DC-5342C4141681}"/>
                  </a:ext>
                </a:extLst>
              </p:cNvPr>
              <p:cNvGrpSpPr/>
              <p:nvPr/>
            </p:nvGrpSpPr>
            <p:grpSpPr>
              <a:xfrm>
                <a:off x="311494" y="422031"/>
                <a:ext cx="2352662" cy="813917"/>
                <a:chOff x="311494" y="422031"/>
                <a:chExt cx="2515144" cy="813917"/>
              </a:xfrm>
              <a:solidFill>
                <a:schemeClr val="tx2">
                  <a:lumMod val="75000"/>
                  <a:lumOff val="25000"/>
                </a:schemeClr>
              </a:solidFill>
            </p:grpSpPr>
            <p:grpSp>
              <p:nvGrpSpPr>
                <p:cNvPr id="11" name="Group 10">
                  <a:extLst>
                    <a:ext uri="{FF2B5EF4-FFF2-40B4-BE49-F238E27FC236}">
                      <a16:creationId xmlns:a16="http://schemas.microsoft.com/office/drawing/2014/main" id="{4C614A07-7F52-84BE-262B-303AB6E6005F}"/>
                    </a:ext>
                  </a:extLst>
                </p:cNvPr>
                <p:cNvGrpSpPr/>
                <p:nvPr/>
              </p:nvGrpSpPr>
              <p:grpSpPr>
                <a:xfrm>
                  <a:off x="311494" y="422031"/>
                  <a:ext cx="2515144" cy="813917"/>
                  <a:chOff x="311493" y="422031"/>
                  <a:chExt cx="2672866" cy="813917"/>
                </a:xfrm>
                <a:grpFill/>
              </p:grpSpPr>
              <p:sp>
                <p:nvSpPr>
                  <p:cNvPr id="4" name="Rounded Rectangle 3">
                    <a:extLst>
                      <a:ext uri="{FF2B5EF4-FFF2-40B4-BE49-F238E27FC236}">
                        <a16:creationId xmlns:a16="http://schemas.microsoft.com/office/drawing/2014/main" id="{1BB84713-F9A4-CA81-996C-EAFE3E960E63}"/>
                      </a:ext>
                    </a:extLst>
                  </p:cNvPr>
                  <p:cNvSpPr/>
                  <p:nvPr/>
                </p:nvSpPr>
                <p:spPr>
                  <a:xfrm>
                    <a:off x="311493" y="422031"/>
                    <a:ext cx="2672866" cy="813917"/>
                  </a:xfrm>
                  <a:prstGeom prst="roundRect">
                    <a:avLst>
                      <a:gd name="adj" fmla="val 46297"/>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10" name="Rectangle 9">
                    <a:extLst>
                      <a:ext uri="{FF2B5EF4-FFF2-40B4-BE49-F238E27FC236}">
                        <a16:creationId xmlns:a16="http://schemas.microsoft.com/office/drawing/2014/main" id="{5130724C-1F19-8AF5-A1F3-83FB186876CB}"/>
                      </a:ext>
                    </a:extLst>
                  </p:cNvPr>
                  <p:cNvSpPr/>
                  <p:nvPr/>
                </p:nvSpPr>
                <p:spPr>
                  <a:xfrm>
                    <a:off x="2362415" y="422031"/>
                    <a:ext cx="621939" cy="813916"/>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grpSp>
            <p:sp>
              <p:nvSpPr>
                <p:cNvPr id="28" name="TextBox 27">
                  <a:extLst>
                    <a:ext uri="{FF2B5EF4-FFF2-40B4-BE49-F238E27FC236}">
                      <a16:creationId xmlns:a16="http://schemas.microsoft.com/office/drawing/2014/main" id="{E485DDC7-2755-0C13-E658-EA4D3269041D}"/>
                    </a:ext>
                  </a:extLst>
                </p:cNvPr>
                <p:cNvSpPr txBox="1"/>
                <p:nvPr/>
              </p:nvSpPr>
              <p:spPr>
                <a:xfrm>
                  <a:off x="311496" y="569626"/>
                  <a:ext cx="2515142" cy="537264"/>
                </a:xfrm>
                <a:prstGeom prst="rect">
                  <a:avLst/>
                </a:prstGeom>
                <a:noFill/>
              </p:spPr>
              <p:txBody>
                <a:bodyPr wrap="square" rtlCol="0">
                  <a:spAutoFit/>
                </a:bodyPr>
                <a:lstStyle/>
                <a:p>
                  <a:pPr algn="ctr"/>
                  <a:r>
                    <a:rPr lang="en-US" sz="2000" dirty="0">
                      <a:solidFill>
                        <a:schemeClr val="bg1"/>
                      </a:solidFill>
                      <a:latin typeface="Bree Serif" panose="02000503040000020004" pitchFamily="2" charset="77"/>
                    </a:rPr>
                    <a:t>1. Prescribe</a:t>
                  </a:r>
                </a:p>
              </p:txBody>
            </p:sp>
          </p:grpSp>
        </p:grpSp>
        <p:grpSp>
          <p:nvGrpSpPr>
            <p:cNvPr id="87" name="Group 86">
              <a:extLst>
                <a:ext uri="{FF2B5EF4-FFF2-40B4-BE49-F238E27FC236}">
                  <a16:creationId xmlns:a16="http://schemas.microsoft.com/office/drawing/2014/main" id="{1844EA91-26EB-58FC-E0FD-29D7CA1253C6}"/>
                </a:ext>
              </a:extLst>
            </p:cNvPr>
            <p:cNvGrpSpPr/>
            <p:nvPr/>
          </p:nvGrpSpPr>
          <p:grpSpPr>
            <a:xfrm>
              <a:off x="2474164" y="778896"/>
              <a:ext cx="2333882" cy="3381119"/>
              <a:chOff x="311489" y="422031"/>
              <a:chExt cx="3133916" cy="4540136"/>
            </a:xfrm>
          </p:grpSpPr>
          <p:sp>
            <p:nvSpPr>
              <p:cNvPr id="88" name="Rectangle 87">
                <a:extLst>
                  <a:ext uri="{FF2B5EF4-FFF2-40B4-BE49-F238E27FC236}">
                    <a16:creationId xmlns:a16="http://schemas.microsoft.com/office/drawing/2014/main" id="{CB2C3201-823C-3D60-D005-018A95AA3A0C}"/>
                  </a:ext>
                </a:extLst>
              </p:cNvPr>
              <p:cNvSpPr/>
              <p:nvPr/>
            </p:nvSpPr>
            <p:spPr>
              <a:xfrm>
                <a:off x="324375" y="1199567"/>
                <a:ext cx="2352657" cy="2705767"/>
              </a:xfrm>
              <a:prstGeom prst="rect">
                <a:avLst/>
              </a:prstGeom>
              <a:solidFill>
                <a:srgbClr val="D2E3F3"/>
              </a:solidFill>
              <a:ln>
                <a:noFill/>
              </a:ln>
            </p:spPr>
            <p:style>
              <a:lnRef idx="2">
                <a:schemeClr val="accent1">
                  <a:shade val="15000"/>
                </a:schemeClr>
              </a:lnRef>
              <a:fillRef idx="1">
                <a:schemeClr val="accent1"/>
              </a:fillRef>
              <a:effectRef idx="0">
                <a:schemeClr val="accent1"/>
              </a:effectRef>
              <a:fontRef idx="minor">
                <a:schemeClr val="lt1"/>
              </a:fontRef>
            </p:style>
            <p:txBody>
              <a:bodyPr lIns="144000" tIns="72000" rIns="144000" bIns="72000" rtlCol="0" anchor="t" anchorCtr="0"/>
              <a:lstStyle/>
              <a:p>
                <a:pPr lvl="0"/>
                <a:r>
                  <a:rPr lang="en-GB" sz="1100" dirty="0">
                    <a:solidFill>
                      <a:schemeClr val="tx2"/>
                    </a:solidFill>
                  </a:rPr>
                  <a:t>Treatment Centre prescribing clinician checks prescription. This should be ‘saved for later’ instead of sending it through the Electronic Prescription Service (EPS)</a:t>
                </a:r>
              </a:p>
              <a:p>
                <a:pPr lvl="0"/>
                <a:endParaRPr lang="en-GB" sz="1100" dirty="0">
                  <a:solidFill>
                    <a:schemeClr val="tx2"/>
                  </a:solidFill>
                </a:endParaRPr>
              </a:p>
            </p:txBody>
          </p:sp>
          <p:sp>
            <p:nvSpPr>
              <p:cNvPr id="89" name="Rectangle 88">
                <a:extLst>
                  <a:ext uri="{FF2B5EF4-FFF2-40B4-BE49-F238E27FC236}">
                    <a16:creationId xmlns:a16="http://schemas.microsoft.com/office/drawing/2014/main" id="{8992506D-0C0F-9FA1-112F-02BB17954D1A}"/>
                  </a:ext>
                </a:extLst>
              </p:cNvPr>
              <p:cNvSpPr/>
              <p:nvPr/>
            </p:nvSpPr>
            <p:spPr>
              <a:xfrm>
                <a:off x="311489" y="791155"/>
                <a:ext cx="1805230" cy="444792"/>
              </a:xfrm>
              <a:prstGeom prst="rect">
                <a:avLst/>
              </a:prstGeom>
              <a:solidFill>
                <a:schemeClr val="tx2">
                  <a:lumMod val="75000"/>
                  <a:lumOff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a:p>
            </p:txBody>
          </p:sp>
          <p:grpSp>
            <p:nvGrpSpPr>
              <p:cNvPr id="90" name="Group 89">
                <a:extLst>
                  <a:ext uri="{FF2B5EF4-FFF2-40B4-BE49-F238E27FC236}">
                    <a16:creationId xmlns:a16="http://schemas.microsoft.com/office/drawing/2014/main" id="{BFF5214F-D7FB-034E-CB7A-FAA1A7A38121}"/>
                  </a:ext>
                </a:extLst>
              </p:cNvPr>
              <p:cNvGrpSpPr/>
              <p:nvPr/>
            </p:nvGrpSpPr>
            <p:grpSpPr>
              <a:xfrm>
                <a:off x="311494" y="422031"/>
                <a:ext cx="3133911" cy="4540136"/>
                <a:chOff x="311494" y="422031"/>
                <a:chExt cx="3350348" cy="4540136"/>
              </a:xfrm>
              <a:solidFill>
                <a:schemeClr val="tx2">
                  <a:lumMod val="75000"/>
                  <a:lumOff val="25000"/>
                </a:schemeClr>
              </a:solidFill>
            </p:grpSpPr>
            <p:grpSp>
              <p:nvGrpSpPr>
                <p:cNvPr id="91" name="Group 90">
                  <a:extLst>
                    <a:ext uri="{FF2B5EF4-FFF2-40B4-BE49-F238E27FC236}">
                      <a16:creationId xmlns:a16="http://schemas.microsoft.com/office/drawing/2014/main" id="{7CD8869F-D653-2C96-EBF7-EF2F087C2BAE}"/>
                    </a:ext>
                  </a:extLst>
                </p:cNvPr>
                <p:cNvGrpSpPr/>
                <p:nvPr/>
              </p:nvGrpSpPr>
              <p:grpSpPr>
                <a:xfrm>
                  <a:off x="311494" y="422031"/>
                  <a:ext cx="3350348" cy="4540136"/>
                  <a:chOff x="311493" y="422031"/>
                  <a:chExt cx="3560445" cy="4540136"/>
                </a:xfrm>
                <a:grpFill/>
              </p:grpSpPr>
              <p:grpSp>
                <p:nvGrpSpPr>
                  <p:cNvPr id="93" name="Group 92">
                    <a:extLst>
                      <a:ext uri="{FF2B5EF4-FFF2-40B4-BE49-F238E27FC236}">
                        <a16:creationId xmlns:a16="http://schemas.microsoft.com/office/drawing/2014/main" id="{77ED6B88-B2D6-D087-070B-3975794F1397}"/>
                      </a:ext>
                    </a:extLst>
                  </p:cNvPr>
                  <p:cNvGrpSpPr/>
                  <p:nvPr/>
                </p:nvGrpSpPr>
                <p:grpSpPr>
                  <a:xfrm>
                    <a:off x="311493" y="422031"/>
                    <a:ext cx="3560445" cy="4540136"/>
                    <a:chOff x="311493" y="422031"/>
                    <a:chExt cx="3560445" cy="4540136"/>
                  </a:xfrm>
                  <a:grpFill/>
                </p:grpSpPr>
                <p:sp>
                  <p:nvSpPr>
                    <p:cNvPr id="95" name="Rounded Rectangle 94">
                      <a:extLst>
                        <a:ext uri="{FF2B5EF4-FFF2-40B4-BE49-F238E27FC236}">
                          <a16:creationId xmlns:a16="http://schemas.microsoft.com/office/drawing/2014/main" id="{BDF9C85F-82CD-D6B7-EB3D-56407201E2BA}"/>
                        </a:ext>
                      </a:extLst>
                    </p:cNvPr>
                    <p:cNvSpPr/>
                    <p:nvPr/>
                  </p:nvSpPr>
                  <p:spPr>
                    <a:xfrm>
                      <a:off x="311493" y="422031"/>
                      <a:ext cx="2672866" cy="813916"/>
                    </a:xfrm>
                    <a:prstGeom prst="roundRect">
                      <a:avLst>
                        <a:gd name="adj" fmla="val 46297"/>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96" name="Triangle 95">
                      <a:extLst>
                        <a:ext uri="{FF2B5EF4-FFF2-40B4-BE49-F238E27FC236}">
                          <a16:creationId xmlns:a16="http://schemas.microsoft.com/office/drawing/2014/main" id="{7ACFF0D2-885D-90C2-92FA-1BF9A1169DD4}"/>
                        </a:ext>
                      </a:extLst>
                    </p:cNvPr>
                    <p:cNvSpPr/>
                    <p:nvPr/>
                  </p:nvSpPr>
                  <p:spPr>
                    <a:xfrm rot="1658300">
                      <a:off x="2876444" y="3792953"/>
                      <a:ext cx="995494" cy="1169214"/>
                    </a:xfrm>
                    <a:prstGeom prst="triangle">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grpSp>
              <p:sp>
                <p:nvSpPr>
                  <p:cNvPr id="94" name="Rectangle 93">
                    <a:extLst>
                      <a:ext uri="{FF2B5EF4-FFF2-40B4-BE49-F238E27FC236}">
                        <a16:creationId xmlns:a16="http://schemas.microsoft.com/office/drawing/2014/main" id="{8EA310F1-759D-9F5A-EB56-DB5C2A8C72DD}"/>
                      </a:ext>
                    </a:extLst>
                  </p:cNvPr>
                  <p:cNvSpPr/>
                  <p:nvPr/>
                </p:nvSpPr>
                <p:spPr>
                  <a:xfrm>
                    <a:off x="2362415" y="422031"/>
                    <a:ext cx="621939" cy="813916"/>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grpSp>
            <p:sp>
              <p:nvSpPr>
                <p:cNvPr id="92" name="TextBox 91">
                  <a:extLst>
                    <a:ext uri="{FF2B5EF4-FFF2-40B4-BE49-F238E27FC236}">
                      <a16:creationId xmlns:a16="http://schemas.microsoft.com/office/drawing/2014/main" id="{7965A675-DDFB-D714-B10C-B43B318C7BF8}"/>
                    </a:ext>
                  </a:extLst>
                </p:cNvPr>
                <p:cNvSpPr txBox="1"/>
                <p:nvPr/>
              </p:nvSpPr>
              <p:spPr>
                <a:xfrm>
                  <a:off x="311496" y="569626"/>
                  <a:ext cx="2515142" cy="537264"/>
                </a:xfrm>
                <a:prstGeom prst="rect">
                  <a:avLst/>
                </a:prstGeom>
                <a:noFill/>
              </p:spPr>
              <p:txBody>
                <a:bodyPr wrap="square" rtlCol="0">
                  <a:spAutoFit/>
                </a:bodyPr>
                <a:lstStyle/>
                <a:p>
                  <a:pPr algn="ctr"/>
                  <a:r>
                    <a:rPr lang="en-US" sz="2000" dirty="0">
                      <a:solidFill>
                        <a:schemeClr val="bg1"/>
                      </a:solidFill>
                      <a:latin typeface="Bree Serif" panose="02000503040000020004" pitchFamily="2" charset="77"/>
                    </a:rPr>
                    <a:t>2. Check</a:t>
                  </a:r>
                </a:p>
              </p:txBody>
            </p:sp>
          </p:grpSp>
        </p:grpSp>
        <p:grpSp>
          <p:nvGrpSpPr>
            <p:cNvPr id="97" name="Group 96">
              <a:extLst>
                <a:ext uri="{FF2B5EF4-FFF2-40B4-BE49-F238E27FC236}">
                  <a16:creationId xmlns:a16="http://schemas.microsoft.com/office/drawing/2014/main" id="{7C7E4C0F-0FA9-FB58-EB6B-551D84C10A97}"/>
                </a:ext>
              </a:extLst>
            </p:cNvPr>
            <p:cNvGrpSpPr/>
            <p:nvPr/>
          </p:nvGrpSpPr>
          <p:grpSpPr>
            <a:xfrm>
              <a:off x="4685464" y="778896"/>
              <a:ext cx="1752073" cy="3303800"/>
              <a:chOff x="311489" y="422031"/>
              <a:chExt cx="2352667" cy="4436309"/>
            </a:xfrm>
          </p:grpSpPr>
          <p:sp>
            <p:nvSpPr>
              <p:cNvPr id="98" name="Rectangle 97">
                <a:extLst>
                  <a:ext uri="{FF2B5EF4-FFF2-40B4-BE49-F238E27FC236}">
                    <a16:creationId xmlns:a16="http://schemas.microsoft.com/office/drawing/2014/main" id="{B91EF506-3330-220C-28AC-F23B4448FBED}"/>
                  </a:ext>
                </a:extLst>
              </p:cNvPr>
              <p:cNvSpPr/>
              <p:nvPr/>
            </p:nvSpPr>
            <p:spPr>
              <a:xfrm>
                <a:off x="311496" y="1235947"/>
                <a:ext cx="2352657" cy="2669386"/>
              </a:xfrm>
              <a:prstGeom prst="rect">
                <a:avLst/>
              </a:prstGeom>
              <a:solidFill>
                <a:srgbClr val="D2E3F3"/>
              </a:solidFill>
              <a:ln>
                <a:noFill/>
              </a:ln>
            </p:spPr>
            <p:style>
              <a:lnRef idx="2">
                <a:schemeClr val="accent1">
                  <a:shade val="15000"/>
                </a:schemeClr>
              </a:lnRef>
              <a:fillRef idx="1">
                <a:schemeClr val="accent1"/>
              </a:fillRef>
              <a:effectRef idx="0">
                <a:schemeClr val="accent1"/>
              </a:effectRef>
              <a:fontRef idx="minor">
                <a:schemeClr val="lt1"/>
              </a:fontRef>
            </p:style>
            <p:txBody>
              <a:bodyPr lIns="144000" tIns="72000" rIns="144000" bIns="72000" rtlCol="0" anchor="t" anchorCtr="0"/>
              <a:lstStyle/>
              <a:p>
                <a:pPr lvl="0"/>
                <a:r>
                  <a:rPr lang="en-GB" sz="1100" dirty="0">
                    <a:solidFill>
                      <a:schemeClr val="tx2"/>
                    </a:solidFill>
                  </a:rPr>
                  <a:t>All </a:t>
                </a:r>
                <a:r>
                  <a:rPr lang="en-GB" sz="1100" b="1" dirty="0">
                    <a:solidFill>
                      <a:schemeClr val="tx2"/>
                    </a:solidFill>
                  </a:rPr>
                  <a:t>controlled drugs </a:t>
                </a:r>
                <a:r>
                  <a:rPr lang="en-GB" sz="1100" dirty="0">
                    <a:solidFill>
                      <a:schemeClr val="tx2"/>
                    </a:solidFill>
                  </a:rPr>
                  <a:t>must be recorded in the appropriate  Controlled Drug Register book and witnessed with Host</a:t>
                </a:r>
              </a:p>
              <a:p>
                <a:pPr lvl="0"/>
                <a:endParaRPr lang="en-GB" sz="1100" dirty="0">
                  <a:solidFill>
                    <a:schemeClr val="tx2"/>
                  </a:solidFill>
                </a:endParaRPr>
              </a:p>
              <a:p>
                <a:pPr lvl="0"/>
                <a:r>
                  <a:rPr lang="en-GB" sz="1100" dirty="0">
                    <a:solidFill>
                      <a:schemeClr val="tx2"/>
                    </a:solidFill>
                  </a:rPr>
                  <a:t>Clinicians to handle all controlled drugs</a:t>
                </a:r>
              </a:p>
              <a:p>
                <a:pPr lvl="0"/>
                <a:endParaRPr lang="en-GB" sz="1100" b="1" dirty="0">
                  <a:solidFill>
                    <a:schemeClr val="tx2"/>
                  </a:solidFill>
                </a:endParaRPr>
              </a:p>
              <a:p>
                <a:pPr lvl="0"/>
                <a:endParaRPr lang="en-GB" sz="1100" b="1" dirty="0">
                  <a:solidFill>
                    <a:schemeClr val="tx2"/>
                  </a:solidFill>
                </a:endParaRPr>
              </a:p>
              <a:p>
                <a:pPr lvl="0"/>
                <a:endParaRPr lang="en-GB" sz="1100" b="1" dirty="0">
                  <a:solidFill>
                    <a:schemeClr val="tx2"/>
                  </a:solidFill>
                </a:endParaRPr>
              </a:p>
            </p:txBody>
          </p:sp>
          <p:sp>
            <p:nvSpPr>
              <p:cNvPr id="99" name="Rectangle 98">
                <a:extLst>
                  <a:ext uri="{FF2B5EF4-FFF2-40B4-BE49-F238E27FC236}">
                    <a16:creationId xmlns:a16="http://schemas.microsoft.com/office/drawing/2014/main" id="{ED66D1DF-7739-0621-151D-36E15937DA71}"/>
                  </a:ext>
                </a:extLst>
              </p:cNvPr>
              <p:cNvSpPr/>
              <p:nvPr/>
            </p:nvSpPr>
            <p:spPr>
              <a:xfrm>
                <a:off x="311489" y="791155"/>
                <a:ext cx="1805230" cy="444792"/>
              </a:xfrm>
              <a:prstGeom prst="rect">
                <a:avLst/>
              </a:prstGeom>
              <a:solidFill>
                <a:schemeClr val="tx2">
                  <a:lumMod val="75000"/>
                  <a:lumOff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a:p>
            </p:txBody>
          </p:sp>
          <p:grpSp>
            <p:nvGrpSpPr>
              <p:cNvPr id="100" name="Group 99">
                <a:extLst>
                  <a:ext uri="{FF2B5EF4-FFF2-40B4-BE49-F238E27FC236}">
                    <a16:creationId xmlns:a16="http://schemas.microsoft.com/office/drawing/2014/main" id="{018082DD-1167-AE6B-712B-7598CC56D48C}"/>
                  </a:ext>
                </a:extLst>
              </p:cNvPr>
              <p:cNvGrpSpPr/>
              <p:nvPr/>
            </p:nvGrpSpPr>
            <p:grpSpPr>
              <a:xfrm>
                <a:off x="311494" y="422031"/>
                <a:ext cx="2352662" cy="4436309"/>
                <a:chOff x="311494" y="422031"/>
                <a:chExt cx="2515144" cy="4436309"/>
              </a:xfrm>
              <a:solidFill>
                <a:schemeClr val="tx2">
                  <a:lumMod val="75000"/>
                  <a:lumOff val="25000"/>
                </a:schemeClr>
              </a:solidFill>
            </p:grpSpPr>
            <p:grpSp>
              <p:nvGrpSpPr>
                <p:cNvPr id="101" name="Group 100">
                  <a:extLst>
                    <a:ext uri="{FF2B5EF4-FFF2-40B4-BE49-F238E27FC236}">
                      <a16:creationId xmlns:a16="http://schemas.microsoft.com/office/drawing/2014/main" id="{D2B8951E-82C2-DA3D-3261-86DA8A479CFF}"/>
                    </a:ext>
                  </a:extLst>
                </p:cNvPr>
                <p:cNvGrpSpPr/>
                <p:nvPr/>
              </p:nvGrpSpPr>
              <p:grpSpPr>
                <a:xfrm>
                  <a:off x="311494" y="422031"/>
                  <a:ext cx="2515144" cy="4436309"/>
                  <a:chOff x="311493" y="422031"/>
                  <a:chExt cx="2672866" cy="4436309"/>
                </a:xfrm>
                <a:grpFill/>
              </p:grpSpPr>
              <p:grpSp>
                <p:nvGrpSpPr>
                  <p:cNvPr id="103" name="Group 102">
                    <a:extLst>
                      <a:ext uri="{FF2B5EF4-FFF2-40B4-BE49-F238E27FC236}">
                        <a16:creationId xmlns:a16="http://schemas.microsoft.com/office/drawing/2014/main" id="{94278C2C-42A2-4178-ABAB-B9A43F6352F0}"/>
                      </a:ext>
                    </a:extLst>
                  </p:cNvPr>
                  <p:cNvGrpSpPr/>
                  <p:nvPr/>
                </p:nvGrpSpPr>
                <p:grpSpPr>
                  <a:xfrm>
                    <a:off x="311493" y="422031"/>
                    <a:ext cx="2672866" cy="4436309"/>
                    <a:chOff x="311493" y="422031"/>
                    <a:chExt cx="2672866" cy="4436309"/>
                  </a:xfrm>
                  <a:grpFill/>
                </p:grpSpPr>
                <p:sp>
                  <p:nvSpPr>
                    <p:cNvPr id="105" name="Rounded Rectangle 104">
                      <a:extLst>
                        <a:ext uri="{FF2B5EF4-FFF2-40B4-BE49-F238E27FC236}">
                          <a16:creationId xmlns:a16="http://schemas.microsoft.com/office/drawing/2014/main" id="{A0C53F42-10AB-4D03-7027-2EE2672CA18B}"/>
                        </a:ext>
                      </a:extLst>
                    </p:cNvPr>
                    <p:cNvSpPr/>
                    <p:nvPr/>
                  </p:nvSpPr>
                  <p:spPr>
                    <a:xfrm>
                      <a:off x="311493" y="422031"/>
                      <a:ext cx="2672866" cy="813916"/>
                    </a:xfrm>
                    <a:prstGeom prst="roundRect">
                      <a:avLst>
                        <a:gd name="adj" fmla="val 46297"/>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106" name="Triangle 105">
                      <a:extLst>
                        <a:ext uri="{FF2B5EF4-FFF2-40B4-BE49-F238E27FC236}">
                          <a16:creationId xmlns:a16="http://schemas.microsoft.com/office/drawing/2014/main" id="{7155A63C-97AA-2F4F-3D04-EB7364254E22}"/>
                        </a:ext>
                      </a:extLst>
                    </p:cNvPr>
                    <p:cNvSpPr/>
                    <p:nvPr/>
                  </p:nvSpPr>
                  <p:spPr>
                    <a:xfrm rot="10800000">
                      <a:off x="1153178" y="3905328"/>
                      <a:ext cx="1174030" cy="953012"/>
                    </a:xfrm>
                    <a:prstGeom prst="triangle">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grpSp>
              <p:sp>
                <p:nvSpPr>
                  <p:cNvPr id="104" name="Rectangle 103">
                    <a:extLst>
                      <a:ext uri="{FF2B5EF4-FFF2-40B4-BE49-F238E27FC236}">
                        <a16:creationId xmlns:a16="http://schemas.microsoft.com/office/drawing/2014/main" id="{FB184714-D472-798E-F876-3C2298AAF3D3}"/>
                      </a:ext>
                    </a:extLst>
                  </p:cNvPr>
                  <p:cNvSpPr/>
                  <p:nvPr/>
                </p:nvSpPr>
                <p:spPr>
                  <a:xfrm>
                    <a:off x="2362415" y="422031"/>
                    <a:ext cx="621939" cy="813916"/>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grpSp>
            <p:sp>
              <p:nvSpPr>
                <p:cNvPr id="102" name="TextBox 101">
                  <a:extLst>
                    <a:ext uri="{FF2B5EF4-FFF2-40B4-BE49-F238E27FC236}">
                      <a16:creationId xmlns:a16="http://schemas.microsoft.com/office/drawing/2014/main" id="{B96C1B02-44C0-2688-F250-C9B615A51805}"/>
                    </a:ext>
                  </a:extLst>
                </p:cNvPr>
                <p:cNvSpPr txBox="1"/>
                <p:nvPr/>
              </p:nvSpPr>
              <p:spPr>
                <a:xfrm>
                  <a:off x="311496" y="569626"/>
                  <a:ext cx="2515142" cy="537264"/>
                </a:xfrm>
                <a:prstGeom prst="rect">
                  <a:avLst/>
                </a:prstGeom>
                <a:noFill/>
              </p:spPr>
              <p:txBody>
                <a:bodyPr wrap="square" rtlCol="0">
                  <a:spAutoFit/>
                </a:bodyPr>
                <a:lstStyle/>
                <a:p>
                  <a:pPr algn="ctr"/>
                  <a:r>
                    <a:rPr lang="en-US" sz="2000" dirty="0">
                      <a:solidFill>
                        <a:schemeClr val="bg1"/>
                      </a:solidFill>
                      <a:latin typeface="Bree Serif" panose="02000503040000020004" pitchFamily="2" charset="77"/>
                    </a:rPr>
                    <a:t>5. Sign</a:t>
                  </a:r>
                </a:p>
              </p:txBody>
            </p:sp>
          </p:grpSp>
        </p:grpSp>
        <p:grpSp>
          <p:nvGrpSpPr>
            <p:cNvPr id="107" name="Group 106">
              <a:extLst>
                <a:ext uri="{FF2B5EF4-FFF2-40B4-BE49-F238E27FC236}">
                  <a16:creationId xmlns:a16="http://schemas.microsoft.com/office/drawing/2014/main" id="{00C4E58C-F747-0108-7C57-8136EEFD3FA9}"/>
                </a:ext>
              </a:extLst>
            </p:cNvPr>
            <p:cNvGrpSpPr/>
            <p:nvPr/>
          </p:nvGrpSpPr>
          <p:grpSpPr>
            <a:xfrm>
              <a:off x="6907577" y="778896"/>
              <a:ext cx="1752074" cy="4283043"/>
              <a:chOff x="311489" y="422031"/>
              <a:chExt cx="2352667" cy="5751228"/>
            </a:xfrm>
          </p:grpSpPr>
          <p:sp>
            <p:nvSpPr>
              <p:cNvPr id="108" name="Rectangle 107">
                <a:extLst>
                  <a:ext uri="{FF2B5EF4-FFF2-40B4-BE49-F238E27FC236}">
                    <a16:creationId xmlns:a16="http://schemas.microsoft.com/office/drawing/2014/main" id="{18639704-7315-ED77-AD7C-7E6889012F0D}"/>
                  </a:ext>
                </a:extLst>
              </p:cNvPr>
              <p:cNvSpPr/>
              <p:nvPr/>
            </p:nvSpPr>
            <p:spPr>
              <a:xfrm>
                <a:off x="311496" y="1235946"/>
                <a:ext cx="2352657" cy="4937313"/>
              </a:xfrm>
              <a:prstGeom prst="rect">
                <a:avLst/>
              </a:prstGeom>
              <a:solidFill>
                <a:srgbClr val="D2E3F3"/>
              </a:solidFill>
              <a:ln>
                <a:noFill/>
              </a:ln>
            </p:spPr>
            <p:style>
              <a:lnRef idx="2">
                <a:schemeClr val="accent1">
                  <a:shade val="15000"/>
                </a:schemeClr>
              </a:lnRef>
              <a:fillRef idx="1">
                <a:schemeClr val="accent1"/>
              </a:fillRef>
              <a:effectRef idx="0">
                <a:schemeClr val="accent1"/>
              </a:effectRef>
              <a:fontRef idx="minor">
                <a:schemeClr val="lt1"/>
              </a:fontRef>
            </p:style>
            <p:txBody>
              <a:bodyPr lIns="144000" tIns="72000" rIns="144000" bIns="72000" rtlCol="0" anchor="t" anchorCtr="0"/>
              <a:lstStyle/>
              <a:p>
                <a:r>
                  <a:rPr lang="en-GB" sz="1100" b="1" dirty="0">
                    <a:solidFill>
                      <a:schemeClr val="tx2"/>
                    </a:solidFill>
                  </a:rPr>
                  <a:t>All</a:t>
                </a:r>
                <a:r>
                  <a:rPr lang="en-GB" sz="1100" dirty="0">
                    <a:solidFill>
                      <a:schemeClr val="tx2"/>
                    </a:solidFill>
                  </a:rPr>
                  <a:t> medication must be recorded in the </a:t>
                </a:r>
                <a:r>
                  <a:rPr lang="en-GB" sz="1100" b="1" dirty="0">
                    <a:solidFill>
                      <a:schemeClr val="tx2"/>
                    </a:solidFill>
                  </a:rPr>
                  <a:t>‘Medication issued from stock’ </a:t>
                </a:r>
                <a:r>
                  <a:rPr lang="en-GB" sz="1100" dirty="0">
                    <a:solidFill>
                      <a:schemeClr val="tx2"/>
                    </a:solidFill>
                  </a:rPr>
                  <a:t>form by the Prescribing Clinician</a:t>
                </a:r>
              </a:p>
              <a:p>
                <a:endParaRPr lang="en-GB" sz="1100" dirty="0">
                  <a:solidFill>
                    <a:schemeClr val="tx2"/>
                  </a:solidFill>
                </a:endParaRPr>
              </a:p>
              <a:p>
                <a:r>
                  <a:rPr lang="en-US" sz="1100" dirty="0">
                    <a:solidFill>
                      <a:schemeClr val="tx2"/>
                    </a:solidFill>
                  </a:rPr>
                  <a:t>Prescribing Clinician to Label medication with patient information, date issued, prescribing instructions</a:t>
                </a:r>
              </a:p>
              <a:p>
                <a:endParaRPr lang="en-US" sz="1100" dirty="0">
                  <a:solidFill>
                    <a:schemeClr val="tx2"/>
                  </a:solidFill>
                </a:endParaRPr>
              </a:p>
              <a:p>
                <a:r>
                  <a:rPr lang="en-US" sz="1100" dirty="0">
                    <a:solidFill>
                      <a:schemeClr val="tx2"/>
                    </a:solidFill>
                  </a:rPr>
                  <a:t>Check Patient Information Leaflet inside medication box</a:t>
                </a:r>
              </a:p>
              <a:p>
                <a:endParaRPr lang="en-US" sz="1100" dirty="0">
                  <a:solidFill>
                    <a:schemeClr val="tx2"/>
                  </a:solidFill>
                </a:endParaRPr>
              </a:p>
              <a:p>
                <a:r>
                  <a:rPr lang="en-US" sz="1100" dirty="0">
                    <a:solidFill>
                      <a:schemeClr val="tx2"/>
                    </a:solidFill>
                  </a:rPr>
                  <a:t>Ensure medical advice given</a:t>
                </a:r>
              </a:p>
            </p:txBody>
          </p:sp>
          <p:sp>
            <p:nvSpPr>
              <p:cNvPr id="109" name="Rectangle 108">
                <a:extLst>
                  <a:ext uri="{FF2B5EF4-FFF2-40B4-BE49-F238E27FC236}">
                    <a16:creationId xmlns:a16="http://schemas.microsoft.com/office/drawing/2014/main" id="{8B0ADADE-FF74-BC17-50AA-ACF5B0639CD8}"/>
                  </a:ext>
                </a:extLst>
              </p:cNvPr>
              <p:cNvSpPr/>
              <p:nvPr/>
            </p:nvSpPr>
            <p:spPr>
              <a:xfrm>
                <a:off x="311489" y="791155"/>
                <a:ext cx="1805230" cy="444792"/>
              </a:xfrm>
              <a:prstGeom prst="rect">
                <a:avLst/>
              </a:prstGeom>
              <a:solidFill>
                <a:schemeClr val="tx2">
                  <a:lumMod val="75000"/>
                  <a:lumOff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a:p>
            </p:txBody>
          </p:sp>
          <p:grpSp>
            <p:nvGrpSpPr>
              <p:cNvPr id="110" name="Group 109">
                <a:extLst>
                  <a:ext uri="{FF2B5EF4-FFF2-40B4-BE49-F238E27FC236}">
                    <a16:creationId xmlns:a16="http://schemas.microsoft.com/office/drawing/2014/main" id="{7BF18AE3-7E06-E0C7-5E1F-CB034994053A}"/>
                  </a:ext>
                </a:extLst>
              </p:cNvPr>
              <p:cNvGrpSpPr/>
              <p:nvPr/>
            </p:nvGrpSpPr>
            <p:grpSpPr>
              <a:xfrm>
                <a:off x="311494" y="422031"/>
                <a:ext cx="2352662" cy="850171"/>
                <a:chOff x="311494" y="422031"/>
                <a:chExt cx="2515144" cy="850171"/>
              </a:xfrm>
              <a:solidFill>
                <a:schemeClr val="tx2">
                  <a:lumMod val="75000"/>
                  <a:lumOff val="25000"/>
                </a:schemeClr>
              </a:solidFill>
            </p:grpSpPr>
            <p:grpSp>
              <p:nvGrpSpPr>
                <p:cNvPr id="111" name="Group 110">
                  <a:extLst>
                    <a:ext uri="{FF2B5EF4-FFF2-40B4-BE49-F238E27FC236}">
                      <a16:creationId xmlns:a16="http://schemas.microsoft.com/office/drawing/2014/main" id="{071F75A6-9F77-5185-5724-6600A5638F2C}"/>
                    </a:ext>
                  </a:extLst>
                </p:cNvPr>
                <p:cNvGrpSpPr/>
                <p:nvPr/>
              </p:nvGrpSpPr>
              <p:grpSpPr>
                <a:xfrm>
                  <a:off x="311494" y="422031"/>
                  <a:ext cx="2515144" cy="813917"/>
                  <a:chOff x="311493" y="422031"/>
                  <a:chExt cx="2672866" cy="813917"/>
                </a:xfrm>
                <a:grpFill/>
              </p:grpSpPr>
              <p:sp>
                <p:nvSpPr>
                  <p:cNvPr id="115" name="Rounded Rectangle 114">
                    <a:extLst>
                      <a:ext uri="{FF2B5EF4-FFF2-40B4-BE49-F238E27FC236}">
                        <a16:creationId xmlns:a16="http://schemas.microsoft.com/office/drawing/2014/main" id="{4DFC17A3-7298-320B-6226-B57CEBF5C1E9}"/>
                      </a:ext>
                    </a:extLst>
                  </p:cNvPr>
                  <p:cNvSpPr/>
                  <p:nvPr/>
                </p:nvSpPr>
                <p:spPr>
                  <a:xfrm>
                    <a:off x="311493" y="422031"/>
                    <a:ext cx="2672866" cy="813917"/>
                  </a:xfrm>
                  <a:prstGeom prst="roundRect">
                    <a:avLst>
                      <a:gd name="adj" fmla="val 46297"/>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114" name="Rectangle 113">
                    <a:extLst>
                      <a:ext uri="{FF2B5EF4-FFF2-40B4-BE49-F238E27FC236}">
                        <a16:creationId xmlns:a16="http://schemas.microsoft.com/office/drawing/2014/main" id="{92D3D707-87D1-53D8-9F80-635B4A1063C9}"/>
                      </a:ext>
                    </a:extLst>
                  </p:cNvPr>
                  <p:cNvSpPr/>
                  <p:nvPr/>
                </p:nvSpPr>
                <p:spPr>
                  <a:xfrm>
                    <a:off x="2362415" y="422031"/>
                    <a:ext cx="621939" cy="813916"/>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grpSp>
            <p:sp>
              <p:nvSpPr>
                <p:cNvPr id="112" name="TextBox 111">
                  <a:extLst>
                    <a:ext uri="{FF2B5EF4-FFF2-40B4-BE49-F238E27FC236}">
                      <a16:creationId xmlns:a16="http://schemas.microsoft.com/office/drawing/2014/main" id="{EB9C8172-F9FA-BFF1-8D22-5F5D81D8101D}"/>
                    </a:ext>
                  </a:extLst>
                </p:cNvPr>
                <p:cNvSpPr txBox="1"/>
                <p:nvPr/>
              </p:nvSpPr>
              <p:spPr>
                <a:xfrm>
                  <a:off x="311496" y="569627"/>
                  <a:ext cx="2515142" cy="702575"/>
                </a:xfrm>
                <a:prstGeom prst="rect">
                  <a:avLst/>
                </a:prstGeom>
                <a:noFill/>
              </p:spPr>
              <p:txBody>
                <a:bodyPr wrap="square" rtlCol="0">
                  <a:spAutoFit/>
                </a:bodyPr>
                <a:lstStyle/>
                <a:p>
                  <a:pPr algn="ctr"/>
                  <a:r>
                    <a:rPr lang="en-US" sz="1400" dirty="0">
                      <a:solidFill>
                        <a:schemeClr val="bg1"/>
                      </a:solidFill>
                      <a:latin typeface="Bree Serif" panose="02000503040000020004" pitchFamily="2" charset="77"/>
                    </a:rPr>
                    <a:t>7. Record &amp; Dispense</a:t>
                  </a:r>
                </a:p>
              </p:txBody>
            </p:sp>
          </p:grpSp>
        </p:grpSp>
        <p:sp>
          <p:nvSpPr>
            <p:cNvPr id="117" name="TextBox 116">
              <a:extLst>
                <a:ext uri="{FF2B5EF4-FFF2-40B4-BE49-F238E27FC236}">
                  <a16:creationId xmlns:a16="http://schemas.microsoft.com/office/drawing/2014/main" id="{F08F6FF8-619E-21F1-1494-C2E3EB1DA366}"/>
                </a:ext>
              </a:extLst>
            </p:cNvPr>
            <p:cNvSpPr txBox="1"/>
            <p:nvPr/>
          </p:nvSpPr>
          <p:spPr>
            <a:xfrm rot="16200000">
              <a:off x="-1455018" y="1833195"/>
              <a:ext cx="2594079" cy="485477"/>
            </a:xfrm>
            <a:prstGeom prst="rect">
              <a:avLst/>
            </a:prstGeom>
            <a:noFill/>
          </p:spPr>
          <p:txBody>
            <a:bodyPr wrap="square" rtlCol="0">
              <a:spAutoFit/>
            </a:bodyPr>
            <a:lstStyle/>
            <a:p>
              <a:pPr algn="ctr"/>
              <a:r>
                <a:rPr lang="en-US" sz="2400" dirty="0">
                  <a:solidFill>
                    <a:schemeClr val="tx2"/>
                  </a:solidFill>
                  <a:latin typeface="Bree Serif" panose="02000503040000020004" pitchFamily="2" charset="77"/>
                </a:rPr>
                <a:t>Clinical</a:t>
              </a:r>
            </a:p>
          </p:txBody>
        </p:sp>
      </p:grpSp>
      <p:sp>
        <p:nvSpPr>
          <p:cNvPr id="158" name="TextBox 157">
            <a:extLst>
              <a:ext uri="{FF2B5EF4-FFF2-40B4-BE49-F238E27FC236}">
                <a16:creationId xmlns:a16="http://schemas.microsoft.com/office/drawing/2014/main" id="{1A53AF33-DC65-D326-95CC-CC45EB779810}"/>
              </a:ext>
            </a:extLst>
          </p:cNvPr>
          <p:cNvSpPr txBox="1"/>
          <p:nvPr/>
        </p:nvSpPr>
        <p:spPr>
          <a:xfrm rot="16200000">
            <a:off x="-817142" y="5218576"/>
            <a:ext cx="2359986" cy="461665"/>
          </a:xfrm>
          <a:prstGeom prst="rect">
            <a:avLst/>
          </a:prstGeom>
          <a:noFill/>
        </p:spPr>
        <p:txBody>
          <a:bodyPr wrap="square" rtlCol="0">
            <a:spAutoFit/>
          </a:bodyPr>
          <a:lstStyle/>
          <a:p>
            <a:pPr algn="ctr"/>
            <a:r>
              <a:rPr lang="en-US" sz="2400" dirty="0">
                <a:solidFill>
                  <a:schemeClr val="accent2">
                    <a:lumMod val="75000"/>
                  </a:schemeClr>
                </a:solidFill>
                <a:latin typeface="Bree Serif" panose="02000503040000020004" pitchFamily="2" charset="77"/>
              </a:rPr>
              <a:t>Operational</a:t>
            </a:r>
          </a:p>
        </p:txBody>
      </p:sp>
      <p:grpSp>
        <p:nvGrpSpPr>
          <p:cNvPr id="192" name="Group 191">
            <a:extLst>
              <a:ext uri="{FF2B5EF4-FFF2-40B4-BE49-F238E27FC236}">
                <a16:creationId xmlns:a16="http://schemas.microsoft.com/office/drawing/2014/main" id="{BA124C8D-D204-BC41-B54D-D023190D3A14}"/>
              </a:ext>
            </a:extLst>
          </p:cNvPr>
          <p:cNvGrpSpPr/>
          <p:nvPr/>
        </p:nvGrpSpPr>
        <p:grpSpPr>
          <a:xfrm>
            <a:off x="689352" y="3459084"/>
            <a:ext cx="5860697" cy="3170316"/>
            <a:chOff x="282060" y="3312627"/>
            <a:chExt cx="6155479" cy="3170316"/>
          </a:xfrm>
        </p:grpSpPr>
        <p:grpSp>
          <p:nvGrpSpPr>
            <p:cNvPr id="118" name="Group 117">
              <a:extLst>
                <a:ext uri="{FF2B5EF4-FFF2-40B4-BE49-F238E27FC236}">
                  <a16:creationId xmlns:a16="http://schemas.microsoft.com/office/drawing/2014/main" id="{BD55C0C6-564D-4B3A-D401-DDFCEA68A0B4}"/>
                </a:ext>
              </a:extLst>
            </p:cNvPr>
            <p:cNvGrpSpPr/>
            <p:nvPr/>
          </p:nvGrpSpPr>
          <p:grpSpPr>
            <a:xfrm>
              <a:off x="282060" y="3312627"/>
              <a:ext cx="2296875" cy="3170316"/>
              <a:chOff x="311489" y="-666075"/>
              <a:chExt cx="3084222" cy="4257069"/>
            </a:xfrm>
          </p:grpSpPr>
          <p:sp>
            <p:nvSpPr>
              <p:cNvPr id="119" name="Rectangle 118">
                <a:extLst>
                  <a:ext uri="{FF2B5EF4-FFF2-40B4-BE49-F238E27FC236}">
                    <a16:creationId xmlns:a16="http://schemas.microsoft.com/office/drawing/2014/main" id="{501E9935-09FC-A95E-ED76-EF7AE24DCE56}"/>
                  </a:ext>
                </a:extLst>
              </p:cNvPr>
              <p:cNvSpPr/>
              <p:nvPr/>
            </p:nvSpPr>
            <p:spPr>
              <a:xfrm>
                <a:off x="311496" y="1235947"/>
                <a:ext cx="2352658" cy="2355047"/>
              </a:xfrm>
              <a:prstGeom prst="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144000" tIns="72000" rIns="144000" bIns="72000" rtlCol="0" anchor="t" anchorCtr="0"/>
              <a:lstStyle/>
              <a:p>
                <a:r>
                  <a:rPr lang="en-US" sz="1100" dirty="0">
                    <a:solidFill>
                      <a:schemeClr val="tx2"/>
                    </a:solidFill>
                  </a:rPr>
                  <a:t>Host to accompany clinician to unlock and lock drug cupboard after collection</a:t>
                </a:r>
              </a:p>
              <a:p>
                <a:endParaRPr lang="en-US" sz="1100" dirty="0">
                  <a:solidFill>
                    <a:schemeClr val="tx2"/>
                  </a:solidFill>
                </a:endParaRPr>
              </a:p>
              <a:p>
                <a:r>
                  <a:rPr lang="en-GB" sz="1100" dirty="0">
                    <a:solidFill>
                      <a:schemeClr val="tx2"/>
                    </a:solidFill>
                  </a:rPr>
                  <a:t>Host is to keep the keys at all times and remain present during the entire process</a:t>
                </a:r>
              </a:p>
              <a:p>
                <a:endParaRPr lang="en-US" sz="1100" dirty="0">
                  <a:solidFill>
                    <a:schemeClr val="tx2"/>
                  </a:solidFill>
                </a:endParaRPr>
              </a:p>
              <a:p>
                <a:endParaRPr lang="en-US" sz="1100" dirty="0">
                  <a:solidFill>
                    <a:schemeClr val="tx2"/>
                  </a:solidFill>
                </a:endParaRPr>
              </a:p>
              <a:p>
                <a:endParaRPr lang="en-US" sz="1400" dirty="0">
                  <a:solidFill>
                    <a:schemeClr val="tx2"/>
                  </a:solidFill>
                </a:endParaRPr>
              </a:p>
            </p:txBody>
          </p:sp>
          <p:sp>
            <p:nvSpPr>
              <p:cNvPr id="120" name="Rectangle 119">
                <a:extLst>
                  <a:ext uri="{FF2B5EF4-FFF2-40B4-BE49-F238E27FC236}">
                    <a16:creationId xmlns:a16="http://schemas.microsoft.com/office/drawing/2014/main" id="{60494BC3-915D-3A1C-D189-6995EDC9F2EB}"/>
                  </a:ext>
                </a:extLst>
              </p:cNvPr>
              <p:cNvSpPr/>
              <p:nvPr/>
            </p:nvSpPr>
            <p:spPr>
              <a:xfrm>
                <a:off x="311489" y="791155"/>
                <a:ext cx="1805230" cy="444792"/>
              </a:xfrm>
              <a:prstGeom prst="rect">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a:p>
            </p:txBody>
          </p:sp>
          <p:grpSp>
            <p:nvGrpSpPr>
              <p:cNvPr id="121" name="Group 120">
                <a:extLst>
                  <a:ext uri="{FF2B5EF4-FFF2-40B4-BE49-F238E27FC236}">
                    <a16:creationId xmlns:a16="http://schemas.microsoft.com/office/drawing/2014/main" id="{F4816765-E622-0002-11A0-457005CE003F}"/>
                  </a:ext>
                </a:extLst>
              </p:cNvPr>
              <p:cNvGrpSpPr/>
              <p:nvPr/>
            </p:nvGrpSpPr>
            <p:grpSpPr>
              <a:xfrm>
                <a:off x="311494" y="-666075"/>
                <a:ext cx="3084217" cy="1902022"/>
                <a:chOff x="311494" y="-666075"/>
                <a:chExt cx="3297222" cy="1902022"/>
              </a:xfrm>
              <a:solidFill>
                <a:schemeClr val="tx2">
                  <a:lumMod val="75000"/>
                  <a:lumOff val="25000"/>
                </a:schemeClr>
              </a:solidFill>
            </p:grpSpPr>
            <p:grpSp>
              <p:nvGrpSpPr>
                <p:cNvPr id="122" name="Group 121">
                  <a:extLst>
                    <a:ext uri="{FF2B5EF4-FFF2-40B4-BE49-F238E27FC236}">
                      <a16:creationId xmlns:a16="http://schemas.microsoft.com/office/drawing/2014/main" id="{4F9D4F7F-A47C-2BA6-1152-01085AAB0D2B}"/>
                    </a:ext>
                  </a:extLst>
                </p:cNvPr>
                <p:cNvGrpSpPr/>
                <p:nvPr/>
              </p:nvGrpSpPr>
              <p:grpSpPr>
                <a:xfrm>
                  <a:off x="311494" y="-666075"/>
                  <a:ext cx="3297222" cy="1902022"/>
                  <a:chOff x="311493" y="-666075"/>
                  <a:chExt cx="3503987" cy="1902022"/>
                </a:xfrm>
                <a:grpFill/>
              </p:grpSpPr>
              <p:grpSp>
                <p:nvGrpSpPr>
                  <p:cNvPr id="124" name="Group 123">
                    <a:extLst>
                      <a:ext uri="{FF2B5EF4-FFF2-40B4-BE49-F238E27FC236}">
                        <a16:creationId xmlns:a16="http://schemas.microsoft.com/office/drawing/2014/main" id="{E96CA423-93C0-AB40-3033-EB86805D3127}"/>
                      </a:ext>
                    </a:extLst>
                  </p:cNvPr>
                  <p:cNvGrpSpPr/>
                  <p:nvPr/>
                </p:nvGrpSpPr>
                <p:grpSpPr>
                  <a:xfrm>
                    <a:off x="311493" y="-666075"/>
                    <a:ext cx="3503987" cy="1902022"/>
                    <a:chOff x="311493" y="-666075"/>
                    <a:chExt cx="3503987" cy="1902022"/>
                  </a:xfrm>
                  <a:grpFill/>
                </p:grpSpPr>
                <p:sp>
                  <p:nvSpPr>
                    <p:cNvPr id="126" name="Rounded Rectangle 125">
                      <a:extLst>
                        <a:ext uri="{FF2B5EF4-FFF2-40B4-BE49-F238E27FC236}">
                          <a16:creationId xmlns:a16="http://schemas.microsoft.com/office/drawing/2014/main" id="{39B07577-3637-B66C-7E66-647C354A57AF}"/>
                        </a:ext>
                      </a:extLst>
                    </p:cNvPr>
                    <p:cNvSpPr/>
                    <p:nvPr/>
                  </p:nvSpPr>
                  <p:spPr>
                    <a:xfrm>
                      <a:off x="311493" y="422031"/>
                      <a:ext cx="2672866" cy="813916"/>
                    </a:xfrm>
                    <a:prstGeom prst="roundRect">
                      <a:avLst>
                        <a:gd name="adj" fmla="val 46297"/>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127" name="Triangle 126">
                      <a:extLst>
                        <a:ext uri="{FF2B5EF4-FFF2-40B4-BE49-F238E27FC236}">
                          <a16:creationId xmlns:a16="http://schemas.microsoft.com/office/drawing/2014/main" id="{9402C5C3-92CE-847B-D356-24DC809C708E}"/>
                        </a:ext>
                      </a:extLst>
                    </p:cNvPr>
                    <p:cNvSpPr/>
                    <p:nvPr/>
                  </p:nvSpPr>
                  <p:spPr>
                    <a:xfrm rot="12535608">
                      <a:off x="2846364" y="-666075"/>
                      <a:ext cx="969116" cy="1206802"/>
                    </a:xfrm>
                    <a:prstGeom prst="triangle">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grpSp>
              <p:sp>
                <p:nvSpPr>
                  <p:cNvPr id="125" name="Rectangle 124">
                    <a:extLst>
                      <a:ext uri="{FF2B5EF4-FFF2-40B4-BE49-F238E27FC236}">
                        <a16:creationId xmlns:a16="http://schemas.microsoft.com/office/drawing/2014/main" id="{689811AE-9CEB-BCAF-F890-85FCB1A25A9C}"/>
                      </a:ext>
                    </a:extLst>
                  </p:cNvPr>
                  <p:cNvSpPr/>
                  <p:nvPr/>
                </p:nvSpPr>
                <p:spPr>
                  <a:xfrm>
                    <a:off x="2362415" y="422031"/>
                    <a:ext cx="621939" cy="813916"/>
                  </a:xfrm>
                  <a:prstGeom prst="rect">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grpSp>
            <p:sp>
              <p:nvSpPr>
                <p:cNvPr id="123" name="TextBox 122">
                  <a:extLst>
                    <a:ext uri="{FF2B5EF4-FFF2-40B4-BE49-F238E27FC236}">
                      <a16:creationId xmlns:a16="http://schemas.microsoft.com/office/drawing/2014/main" id="{6146DC89-1F0A-7899-8BC7-459ADC8CA61F}"/>
                    </a:ext>
                  </a:extLst>
                </p:cNvPr>
                <p:cNvSpPr txBox="1"/>
                <p:nvPr/>
              </p:nvSpPr>
              <p:spPr>
                <a:xfrm>
                  <a:off x="311496" y="569626"/>
                  <a:ext cx="2515141" cy="537264"/>
                </a:xfrm>
                <a:prstGeom prst="rect">
                  <a:avLst/>
                </a:prstGeom>
                <a:noFill/>
              </p:spPr>
              <p:txBody>
                <a:bodyPr wrap="square" rtlCol="0">
                  <a:spAutoFit/>
                </a:bodyPr>
                <a:lstStyle/>
                <a:p>
                  <a:pPr algn="ctr"/>
                  <a:r>
                    <a:rPr lang="en-US" sz="2000" dirty="0">
                      <a:solidFill>
                        <a:schemeClr val="bg1"/>
                      </a:solidFill>
                      <a:latin typeface="Bree Serif" panose="02000503040000020004" pitchFamily="2" charset="77"/>
                    </a:rPr>
                    <a:t>3. Collect</a:t>
                  </a:r>
                </a:p>
              </p:txBody>
            </p:sp>
          </p:grpSp>
        </p:grpSp>
        <p:grpSp>
          <p:nvGrpSpPr>
            <p:cNvPr id="159" name="Group 158">
              <a:extLst>
                <a:ext uri="{FF2B5EF4-FFF2-40B4-BE49-F238E27FC236}">
                  <a16:creationId xmlns:a16="http://schemas.microsoft.com/office/drawing/2014/main" id="{CD1595EE-D970-C15D-EA85-185850DA22FE}"/>
                </a:ext>
              </a:extLst>
            </p:cNvPr>
            <p:cNvGrpSpPr/>
            <p:nvPr/>
          </p:nvGrpSpPr>
          <p:grpSpPr>
            <a:xfrm>
              <a:off x="2474164" y="4122959"/>
              <a:ext cx="1752074" cy="2125849"/>
              <a:chOff x="311489" y="422031"/>
              <a:chExt cx="2352667" cy="2854569"/>
            </a:xfrm>
          </p:grpSpPr>
          <p:sp>
            <p:nvSpPr>
              <p:cNvPr id="160" name="Rectangle 159">
                <a:extLst>
                  <a:ext uri="{FF2B5EF4-FFF2-40B4-BE49-F238E27FC236}">
                    <a16:creationId xmlns:a16="http://schemas.microsoft.com/office/drawing/2014/main" id="{07B2C0D1-BC81-7B2B-9D4F-3529ECE417AD}"/>
                  </a:ext>
                </a:extLst>
              </p:cNvPr>
              <p:cNvSpPr/>
              <p:nvPr/>
            </p:nvSpPr>
            <p:spPr>
              <a:xfrm>
                <a:off x="311496" y="1235947"/>
                <a:ext cx="2352657" cy="2040653"/>
              </a:xfrm>
              <a:prstGeom prst="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144000" tIns="72000" rIns="144000" bIns="72000" rtlCol="0" anchor="t" anchorCtr="0"/>
              <a:lstStyle/>
              <a:p>
                <a:r>
                  <a:rPr lang="en-US" sz="1100" dirty="0">
                    <a:solidFill>
                      <a:schemeClr val="tx2"/>
                    </a:solidFill>
                  </a:rPr>
                  <a:t>Host to sign as witness in Controlled Drug Register book if Controlled Drugs are being dispensed</a:t>
                </a:r>
              </a:p>
            </p:txBody>
          </p:sp>
          <p:sp>
            <p:nvSpPr>
              <p:cNvPr id="161" name="Rectangle 160">
                <a:extLst>
                  <a:ext uri="{FF2B5EF4-FFF2-40B4-BE49-F238E27FC236}">
                    <a16:creationId xmlns:a16="http://schemas.microsoft.com/office/drawing/2014/main" id="{369B7FE1-DC66-1AFB-2A8B-B1ED23635F7A}"/>
                  </a:ext>
                </a:extLst>
              </p:cNvPr>
              <p:cNvSpPr/>
              <p:nvPr/>
            </p:nvSpPr>
            <p:spPr>
              <a:xfrm>
                <a:off x="311489" y="791155"/>
                <a:ext cx="1805230" cy="444792"/>
              </a:xfrm>
              <a:prstGeom prst="rect">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a:p>
            </p:txBody>
          </p:sp>
          <p:grpSp>
            <p:nvGrpSpPr>
              <p:cNvPr id="162" name="Group 161">
                <a:extLst>
                  <a:ext uri="{FF2B5EF4-FFF2-40B4-BE49-F238E27FC236}">
                    <a16:creationId xmlns:a16="http://schemas.microsoft.com/office/drawing/2014/main" id="{304ADEC4-2BEE-F0CB-273A-7E519B39FA5B}"/>
                  </a:ext>
                </a:extLst>
              </p:cNvPr>
              <p:cNvGrpSpPr/>
              <p:nvPr/>
            </p:nvGrpSpPr>
            <p:grpSpPr>
              <a:xfrm>
                <a:off x="311494" y="422031"/>
                <a:ext cx="2352662" cy="813917"/>
                <a:chOff x="311494" y="422031"/>
                <a:chExt cx="2515144" cy="813917"/>
              </a:xfrm>
              <a:solidFill>
                <a:schemeClr val="tx2">
                  <a:lumMod val="75000"/>
                  <a:lumOff val="25000"/>
                </a:schemeClr>
              </a:solidFill>
            </p:grpSpPr>
            <p:grpSp>
              <p:nvGrpSpPr>
                <p:cNvPr id="163" name="Group 162">
                  <a:extLst>
                    <a:ext uri="{FF2B5EF4-FFF2-40B4-BE49-F238E27FC236}">
                      <a16:creationId xmlns:a16="http://schemas.microsoft.com/office/drawing/2014/main" id="{9CDC6DF0-EAC0-D3EA-E7DB-40BC4405850F}"/>
                    </a:ext>
                  </a:extLst>
                </p:cNvPr>
                <p:cNvGrpSpPr/>
                <p:nvPr/>
              </p:nvGrpSpPr>
              <p:grpSpPr>
                <a:xfrm>
                  <a:off x="311494" y="422031"/>
                  <a:ext cx="2515144" cy="813917"/>
                  <a:chOff x="311493" y="422031"/>
                  <a:chExt cx="2672866" cy="813917"/>
                </a:xfrm>
                <a:grpFill/>
              </p:grpSpPr>
              <p:sp>
                <p:nvSpPr>
                  <p:cNvPr id="167" name="Rounded Rectangle 166">
                    <a:extLst>
                      <a:ext uri="{FF2B5EF4-FFF2-40B4-BE49-F238E27FC236}">
                        <a16:creationId xmlns:a16="http://schemas.microsoft.com/office/drawing/2014/main" id="{C53628D5-443C-441D-D50A-24007B339268}"/>
                      </a:ext>
                    </a:extLst>
                  </p:cNvPr>
                  <p:cNvSpPr/>
                  <p:nvPr/>
                </p:nvSpPr>
                <p:spPr>
                  <a:xfrm>
                    <a:off x="311493" y="422031"/>
                    <a:ext cx="2672866" cy="813917"/>
                  </a:xfrm>
                  <a:prstGeom prst="roundRect">
                    <a:avLst>
                      <a:gd name="adj" fmla="val 46297"/>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166" name="Rectangle 165">
                    <a:extLst>
                      <a:ext uri="{FF2B5EF4-FFF2-40B4-BE49-F238E27FC236}">
                        <a16:creationId xmlns:a16="http://schemas.microsoft.com/office/drawing/2014/main" id="{ABA5B7E8-68EE-DC2E-2E1C-DA73FFAFFBE1}"/>
                      </a:ext>
                    </a:extLst>
                  </p:cNvPr>
                  <p:cNvSpPr/>
                  <p:nvPr/>
                </p:nvSpPr>
                <p:spPr>
                  <a:xfrm>
                    <a:off x="2362415" y="422031"/>
                    <a:ext cx="621939" cy="813916"/>
                  </a:xfrm>
                  <a:prstGeom prst="rect">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grpSp>
            <p:sp>
              <p:nvSpPr>
                <p:cNvPr id="164" name="TextBox 163">
                  <a:extLst>
                    <a:ext uri="{FF2B5EF4-FFF2-40B4-BE49-F238E27FC236}">
                      <a16:creationId xmlns:a16="http://schemas.microsoft.com/office/drawing/2014/main" id="{227DEBDE-1308-F158-B92C-9F56652387A8}"/>
                    </a:ext>
                  </a:extLst>
                </p:cNvPr>
                <p:cNvSpPr txBox="1"/>
                <p:nvPr/>
              </p:nvSpPr>
              <p:spPr>
                <a:xfrm>
                  <a:off x="311496" y="569626"/>
                  <a:ext cx="2515142" cy="537263"/>
                </a:xfrm>
                <a:prstGeom prst="rect">
                  <a:avLst/>
                </a:prstGeom>
                <a:noFill/>
              </p:spPr>
              <p:txBody>
                <a:bodyPr wrap="square" rtlCol="0">
                  <a:spAutoFit/>
                </a:bodyPr>
                <a:lstStyle/>
                <a:p>
                  <a:pPr algn="ctr"/>
                  <a:r>
                    <a:rPr lang="en-US" sz="2000" dirty="0">
                      <a:solidFill>
                        <a:schemeClr val="bg1"/>
                      </a:solidFill>
                      <a:latin typeface="Bree Serif" panose="02000503040000020004" pitchFamily="2" charset="77"/>
                    </a:rPr>
                    <a:t>4. Witness</a:t>
                  </a:r>
                </a:p>
              </p:txBody>
            </p:sp>
          </p:grpSp>
        </p:grpSp>
        <p:grpSp>
          <p:nvGrpSpPr>
            <p:cNvPr id="169" name="Group 168">
              <a:extLst>
                <a:ext uri="{FF2B5EF4-FFF2-40B4-BE49-F238E27FC236}">
                  <a16:creationId xmlns:a16="http://schemas.microsoft.com/office/drawing/2014/main" id="{19B58F9B-42C1-453A-E921-F5576B56170E}"/>
                </a:ext>
              </a:extLst>
            </p:cNvPr>
            <p:cNvGrpSpPr/>
            <p:nvPr/>
          </p:nvGrpSpPr>
          <p:grpSpPr>
            <a:xfrm>
              <a:off x="4685465" y="4122960"/>
              <a:ext cx="1752074" cy="2125849"/>
              <a:chOff x="311489" y="422031"/>
              <a:chExt cx="2352668" cy="2854569"/>
            </a:xfrm>
          </p:grpSpPr>
          <p:sp>
            <p:nvSpPr>
              <p:cNvPr id="170" name="Rectangle 169">
                <a:extLst>
                  <a:ext uri="{FF2B5EF4-FFF2-40B4-BE49-F238E27FC236}">
                    <a16:creationId xmlns:a16="http://schemas.microsoft.com/office/drawing/2014/main" id="{9F20166B-CFAE-C8A8-7459-71EBD3ED153A}"/>
                  </a:ext>
                </a:extLst>
              </p:cNvPr>
              <p:cNvSpPr/>
              <p:nvPr/>
            </p:nvSpPr>
            <p:spPr>
              <a:xfrm>
                <a:off x="311496" y="1235947"/>
                <a:ext cx="2352657" cy="2040653"/>
              </a:xfrm>
              <a:prstGeom prst="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144000" tIns="72000" rIns="144000" bIns="72000" rtlCol="0" anchor="t" anchorCtr="0"/>
              <a:lstStyle/>
              <a:p>
                <a:r>
                  <a:rPr lang="en-US" sz="1100" dirty="0">
                    <a:solidFill>
                      <a:schemeClr val="tx2"/>
                    </a:solidFill>
                  </a:rPr>
                  <a:t>Ensure that </a:t>
                </a:r>
                <a:r>
                  <a:rPr lang="en-US" sz="1100" b="1" dirty="0">
                    <a:solidFill>
                      <a:schemeClr val="tx2"/>
                    </a:solidFill>
                  </a:rPr>
                  <a:t>all</a:t>
                </a:r>
                <a:r>
                  <a:rPr lang="en-US" sz="1100" dirty="0">
                    <a:solidFill>
                      <a:schemeClr val="tx2"/>
                    </a:solidFill>
                  </a:rPr>
                  <a:t> medication is recorded in the  </a:t>
                </a:r>
                <a:r>
                  <a:rPr lang="en-US" sz="1100" b="1" dirty="0">
                    <a:solidFill>
                      <a:schemeClr val="tx2"/>
                    </a:solidFill>
                  </a:rPr>
                  <a:t>‘Medication Issued from Stock’ </a:t>
                </a:r>
                <a:r>
                  <a:rPr lang="en-US" sz="1100" dirty="0">
                    <a:solidFill>
                      <a:schemeClr val="tx2"/>
                    </a:solidFill>
                  </a:rPr>
                  <a:t>form by the clinician </a:t>
                </a:r>
              </a:p>
            </p:txBody>
          </p:sp>
          <p:sp>
            <p:nvSpPr>
              <p:cNvPr id="171" name="Rectangle 170">
                <a:extLst>
                  <a:ext uri="{FF2B5EF4-FFF2-40B4-BE49-F238E27FC236}">
                    <a16:creationId xmlns:a16="http://schemas.microsoft.com/office/drawing/2014/main" id="{D83C72F0-0B6F-4DF4-C471-7552825250F0}"/>
                  </a:ext>
                </a:extLst>
              </p:cNvPr>
              <p:cNvSpPr/>
              <p:nvPr/>
            </p:nvSpPr>
            <p:spPr>
              <a:xfrm>
                <a:off x="311489" y="791155"/>
                <a:ext cx="1805230" cy="444792"/>
              </a:xfrm>
              <a:prstGeom prst="rect">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a:p>
            </p:txBody>
          </p:sp>
          <p:grpSp>
            <p:nvGrpSpPr>
              <p:cNvPr id="172" name="Group 171">
                <a:extLst>
                  <a:ext uri="{FF2B5EF4-FFF2-40B4-BE49-F238E27FC236}">
                    <a16:creationId xmlns:a16="http://schemas.microsoft.com/office/drawing/2014/main" id="{E39F3891-876D-FC41-51CB-2F6538A37258}"/>
                  </a:ext>
                </a:extLst>
              </p:cNvPr>
              <p:cNvGrpSpPr/>
              <p:nvPr/>
            </p:nvGrpSpPr>
            <p:grpSpPr>
              <a:xfrm>
                <a:off x="311494" y="422031"/>
                <a:ext cx="2352663" cy="813916"/>
                <a:chOff x="311494" y="422031"/>
                <a:chExt cx="2515145" cy="813916"/>
              </a:xfrm>
              <a:solidFill>
                <a:schemeClr val="tx2">
                  <a:lumMod val="75000"/>
                  <a:lumOff val="25000"/>
                </a:schemeClr>
              </a:solidFill>
            </p:grpSpPr>
            <p:grpSp>
              <p:nvGrpSpPr>
                <p:cNvPr id="173" name="Group 172">
                  <a:extLst>
                    <a:ext uri="{FF2B5EF4-FFF2-40B4-BE49-F238E27FC236}">
                      <a16:creationId xmlns:a16="http://schemas.microsoft.com/office/drawing/2014/main" id="{09945D53-7C4E-02CD-647E-312B32F426B6}"/>
                    </a:ext>
                  </a:extLst>
                </p:cNvPr>
                <p:cNvGrpSpPr/>
                <p:nvPr/>
              </p:nvGrpSpPr>
              <p:grpSpPr>
                <a:xfrm>
                  <a:off x="311494" y="422031"/>
                  <a:ext cx="2515145" cy="813916"/>
                  <a:chOff x="311493" y="422031"/>
                  <a:chExt cx="2672867" cy="813916"/>
                </a:xfrm>
                <a:grpFill/>
              </p:grpSpPr>
              <p:sp>
                <p:nvSpPr>
                  <p:cNvPr id="177" name="Rounded Rectangle 176">
                    <a:extLst>
                      <a:ext uri="{FF2B5EF4-FFF2-40B4-BE49-F238E27FC236}">
                        <a16:creationId xmlns:a16="http://schemas.microsoft.com/office/drawing/2014/main" id="{B559EB4E-4FD4-CF9F-D0FB-5E60E5C441D9}"/>
                      </a:ext>
                    </a:extLst>
                  </p:cNvPr>
                  <p:cNvSpPr/>
                  <p:nvPr/>
                </p:nvSpPr>
                <p:spPr>
                  <a:xfrm>
                    <a:off x="311493" y="422031"/>
                    <a:ext cx="2672867" cy="813916"/>
                  </a:xfrm>
                  <a:prstGeom prst="roundRect">
                    <a:avLst>
                      <a:gd name="adj" fmla="val 46297"/>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176" name="Rectangle 175">
                    <a:extLst>
                      <a:ext uri="{FF2B5EF4-FFF2-40B4-BE49-F238E27FC236}">
                        <a16:creationId xmlns:a16="http://schemas.microsoft.com/office/drawing/2014/main" id="{0F31397B-FB40-34A7-892D-EC638694F332}"/>
                      </a:ext>
                    </a:extLst>
                  </p:cNvPr>
                  <p:cNvSpPr/>
                  <p:nvPr/>
                </p:nvSpPr>
                <p:spPr>
                  <a:xfrm>
                    <a:off x="2362415" y="422031"/>
                    <a:ext cx="621939" cy="813916"/>
                  </a:xfrm>
                  <a:prstGeom prst="rect">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grpSp>
            <p:sp>
              <p:nvSpPr>
                <p:cNvPr id="174" name="TextBox 173">
                  <a:extLst>
                    <a:ext uri="{FF2B5EF4-FFF2-40B4-BE49-F238E27FC236}">
                      <a16:creationId xmlns:a16="http://schemas.microsoft.com/office/drawing/2014/main" id="{C1E4592D-B075-98F0-566C-618295EA5480}"/>
                    </a:ext>
                  </a:extLst>
                </p:cNvPr>
                <p:cNvSpPr txBox="1"/>
                <p:nvPr/>
              </p:nvSpPr>
              <p:spPr>
                <a:xfrm>
                  <a:off x="311495" y="569626"/>
                  <a:ext cx="2515142" cy="537264"/>
                </a:xfrm>
                <a:prstGeom prst="rect">
                  <a:avLst/>
                </a:prstGeom>
                <a:noFill/>
              </p:spPr>
              <p:txBody>
                <a:bodyPr wrap="square" rtlCol="0">
                  <a:spAutoFit/>
                </a:bodyPr>
                <a:lstStyle/>
                <a:p>
                  <a:pPr algn="ctr"/>
                  <a:r>
                    <a:rPr lang="en-US" sz="2000" dirty="0">
                      <a:solidFill>
                        <a:schemeClr val="bg1"/>
                      </a:solidFill>
                      <a:latin typeface="Bree Serif" panose="02000503040000020004" pitchFamily="2" charset="77"/>
                    </a:rPr>
                    <a:t>6. Record</a:t>
                  </a:r>
                </a:p>
              </p:txBody>
            </p:sp>
          </p:grpSp>
        </p:grpSp>
      </p:grpSp>
      <p:sp>
        <p:nvSpPr>
          <p:cNvPr id="2" name="TextBox 1">
            <a:extLst>
              <a:ext uri="{FF2B5EF4-FFF2-40B4-BE49-F238E27FC236}">
                <a16:creationId xmlns:a16="http://schemas.microsoft.com/office/drawing/2014/main" id="{736E24EE-F3BB-8E62-61B9-67157BC4ABD6}"/>
              </a:ext>
            </a:extLst>
          </p:cNvPr>
          <p:cNvSpPr txBox="1"/>
          <p:nvPr/>
        </p:nvSpPr>
        <p:spPr>
          <a:xfrm>
            <a:off x="461765" y="6065"/>
            <a:ext cx="8088880" cy="378565"/>
          </a:xfrm>
          <a:prstGeom prst="rect">
            <a:avLst/>
          </a:prstGeom>
          <a:noFill/>
        </p:spPr>
        <p:txBody>
          <a:bodyPr wrap="square" rtlCol="0">
            <a:spAutoFit/>
          </a:bodyPr>
          <a:lstStyle/>
          <a:p>
            <a:pPr>
              <a:lnSpc>
                <a:spcPct val="107000"/>
              </a:lnSpc>
              <a:spcBef>
                <a:spcPts val="800"/>
              </a:spcBef>
              <a:spcAft>
                <a:spcPts val="400"/>
              </a:spcAft>
            </a:pPr>
            <a:r>
              <a:rPr lang="en-GB" sz="1800" b="1" kern="100" dirty="0">
                <a:solidFill>
                  <a:srgbClr val="0F4761"/>
                </a:solidFill>
                <a:effectLst/>
                <a:latin typeface="Aptos Display" panose="020B0004020202020204" pitchFamily="34" charset="0"/>
                <a:ea typeface="Times New Roman" panose="02020603050405020304" pitchFamily="18" charset="0"/>
                <a:cs typeface="Times New Roman" panose="02020603050405020304" pitchFamily="18" charset="0"/>
              </a:rPr>
              <a:t>SOP – </a:t>
            </a:r>
            <a:r>
              <a:rPr lang="en-GB" b="1" kern="100" dirty="0">
                <a:solidFill>
                  <a:srgbClr val="0F4761"/>
                </a:solidFill>
                <a:latin typeface="Aptos Display" panose="020B0004020202020204" pitchFamily="34" charset="0"/>
                <a:ea typeface="Times New Roman" panose="02020603050405020304" pitchFamily="18" charset="0"/>
                <a:cs typeface="Times New Roman" panose="02020603050405020304" pitchFamily="18" charset="0"/>
              </a:rPr>
              <a:t>Remotely </a:t>
            </a:r>
            <a:r>
              <a:rPr lang="en-GB" sz="1800" b="1" kern="100" dirty="0">
                <a:solidFill>
                  <a:srgbClr val="0F4761"/>
                </a:solidFill>
                <a:effectLst/>
                <a:latin typeface="Aptos Display" panose="020B0004020202020204" pitchFamily="34" charset="0"/>
                <a:ea typeface="Times New Roman" panose="02020603050405020304" pitchFamily="18" charset="0"/>
                <a:cs typeface="Times New Roman" panose="02020603050405020304" pitchFamily="18" charset="0"/>
              </a:rPr>
              <a:t>Prescribing &amp; Dispensing Medication in IUC Treatment Centre</a:t>
            </a:r>
          </a:p>
        </p:txBody>
      </p:sp>
      <p:sp>
        <p:nvSpPr>
          <p:cNvPr id="3" name="TextBox 2">
            <a:extLst>
              <a:ext uri="{FF2B5EF4-FFF2-40B4-BE49-F238E27FC236}">
                <a16:creationId xmlns:a16="http://schemas.microsoft.com/office/drawing/2014/main" id="{759975FD-5C55-EE09-0A47-AFB1ADDC19A5}"/>
              </a:ext>
            </a:extLst>
          </p:cNvPr>
          <p:cNvSpPr txBox="1"/>
          <p:nvPr/>
        </p:nvSpPr>
        <p:spPr>
          <a:xfrm>
            <a:off x="210312" y="311713"/>
            <a:ext cx="8714232" cy="461665"/>
          </a:xfrm>
          <a:prstGeom prst="rect">
            <a:avLst/>
          </a:prstGeom>
          <a:noFill/>
        </p:spPr>
        <p:txBody>
          <a:bodyPr wrap="square" rtlCol="0">
            <a:spAutoFit/>
          </a:bodyPr>
          <a:lstStyle/>
          <a:p>
            <a:r>
              <a:rPr lang="en-GB" sz="1200" dirty="0">
                <a:effectLst/>
                <a:latin typeface="Aptos" panose="020B0004020202020204" pitchFamily="34" charset="0"/>
                <a:ea typeface="Aptos" panose="020B0004020202020204" pitchFamily="34" charset="0"/>
                <a:cs typeface="Times New Roman" panose="02020603050405020304" pitchFamily="18" charset="0"/>
              </a:rPr>
              <a:t>Medication should only be dispensed from stock in exceptional circumstances, if a chemist is closed and is needed for immediate treatment</a:t>
            </a:r>
            <a:endParaRPr lang="en-GB" sz="1200" dirty="0"/>
          </a:p>
        </p:txBody>
      </p:sp>
      <p:sp>
        <p:nvSpPr>
          <p:cNvPr id="17" name="Triangle 126">
            <a:extLst>
              <a:ext uri="{FF2B5EF4-FFF2-40B4-BE49-F238E27FC236}">
                <a16:creationId xmlns:a16="http://schemas.microsoft.com/office/drawing/2014/main" id="{D41A0487-E9F5-13B7-B6F2-49899EA7E0E0}"/>
              </a:ext>
            </a:extLst>
          </p:cNvPr>
          <p:cNvSpPr/>
          <p:nvPr/>
        </p:nvSpPr>
        <p:spPr>
          <a:xfrm rot="5400000">
            <a:off x="2229543" y="2372875"/>
            <a:ext cx="685728" cy="467628"/>
          </a:xfrm>
          <a:prstGeom prst="triangle">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18" name="Triangle 126">
            <a:extLst>
              <a:ext uri="{FF2B5EF4-FFF2-40B4-BE49-F238E27FC236}">
                <a16:creationId xmlns:a16="http://schemas.microsoft.com/office/drawing/2014/main" id="{23E4D242-DBB4-4CA0-6775-1ECDB379BAB2}"/>
              </a:ext>
            </a:extLst>
          </p:cNvPr>
          <p:cNvSpPr/>
          <p:nvPr/>
        </p:nvSpPr>
        <p:spPr>
          <a:xfrm rot="5400000">
            <a:off x="2341844" y="4892433"/>
            <a:ext cx="489467" cy="439287"/>
          </a:xfrm>
          <a:prstGeom prst="triangle">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19" name="Triangle 126">
            <a:extLst>
              <a:ext uri="{FF2B5EF4-FFF2-40B4-BE49-F238E27FC236}">
                <a16:creationId xmlns:a16="http://schemas.microsoft.com/office/drawing/2014/main" id="{5360BB51-FCA9-82B7-5C9D-1C8CA845919F}"/>
              </a:ext>
            </a:extLst>
          </p:cNvPr>
          <p:cNvSpPr/>
          <p:nvPr/>
        </p:nvSpPr>
        <p:spPr>
          <a:xfrm rot="1992831">
            <a:off x="6537403" y="3443603"/>
            <a:ext cx="491527" cy="862109"/>
          </a:xfrm>
          <a:prstGeom prst="triangle">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Tree>
    <p:extLst>
      <p:ext uri="{BB962C8B-B14F-4D97-AF65-F5344CB8AC3E}">
        <p14:creationId xmlns:p14="http://schemas.microsoft.com/office/powerpoint/2010/main" val="41500105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6" name="Group 85">
            <a:extLst>
              <a:ext uri="{FF2B5EF4-FFF2-40B4-BE49-F238E27FC236}">
                <a16:creationId xmlns:a16="http://schemas.microsoft.com/office/drawing/2014/main" id="{EEE705E3-1604-2F37-338E-4C48018B60AE}"/>
              </a:ext>
            </a:extLst>
          </p:cNvPr>
          <p:cNvGrpSpPr/>
          <p:nvPr/>
        </p:nvGrpSpPr>
        <p:grpSpPr>
          <a:xfrm>
            <a:off x="878599" y="4251960"/>
            <a:ext cx="2337202" cy="2112583"/>
            <a:chOff x="300619" y="422031"/>
            <a:chExt cx="2363537" cy="4020853"/>
          </a:xfrm>
        </p:grpSpPr>
        <p:sp>
          <p:nvSpPr>
            <p:cNvPr id="51" name="Rectangle 50">
              <a:extLst>
                <a:ext uri="{FF2B5EF4-FFF2-40B4-BE49-F238E27FC236}">
                  <a16:creationId xmlns:a16="http://schemas.microsoft.com/office/drawing/2014/main" id="{0BB19F9A-48D5-07C8-8025-06EA24674306}"/>
                </a:ext>
              </a:extLst>
            </p:cNvPr>
            <p:cNvSpPr/>
            <p:nvPr/>
          </p:nvSpPr>
          <p:spPr>
            <a:xfrm>
              <a:off x="300619" y="1171418"/>
              <a:ext cx="2352657" cy="3271466"/>
            </a:xfrm>
            <a:prstGeom prst="rect">
              <a:avLst/>
            </a:prstGeom>
            <a:solidFill>
              <a:srgbClr val="D2E3F3"/>
            </a:solidFill>
            <a:ln>
              <a:noFill/>
            </a:ln>
          </p:spPr>
          <p:style>
            <a:lnRef idx="2">
              <a:schemeClr val="accent1">
                <a:shade val="15000"/>
              </a:schemeClr>
            </a:lnRef>
            <a:fillRef idx="1">
              <a:schemeClr val="accent1"/>
            </a:fillRef>
            <a:effectRef idx="0">
              <a:schemeClr val="accent1"/>
            </a:effectRef>
            <a:fontRef idx="minor">
              <a:schemeClr val="lt1"/>
            </a:fontRef>
          </p:style>
          <p:txBody>
            <a:bodyPr lIns="144000" tIns="72000" rIns="144000" bIns="72000" rtlCol="0" anchor="t" anchorCtr="0"/>
            <a:lstStyle/>
            <a:p>
              <a:pPr lvl="0"/>
              <a:r>
                <a:rPr lang="en-GB" sz="1100" dirty="0">
                  <a:solidFill>
                    <a:schemeClr val="tx2"/>
                  </a:solidFill>
                </a:rPr>
                <a:t>The designated signatory on the list of authorised signatories held by Southmead Pharmacy must sign the </a:t>
              </a:r>
              <a:r>
                <a:rPr lang="en-GB" sz="1100" b="1" dirty="0">
                  <a:solidFill>
                    <a:schemeClr val="tx2"/>
                  </a:solidFill>
                </a:rPr>
                <a:t>FP10</a:t>
              </a:r>
              <a:r>
                <a:rPr lang="en-GB" sz="1100" dirty="0">
                  <a:solidFill>
                    <a:schemeClr val="tx2"/>
                  </a:solidFill>
                </a:rPr>
                <a:t> and </a:t>
              </a:r>
              <a:r>
                <a:rPr lang="en-GB" sz="1100" b="1" dirty="0">
                  <a:solidFill>
                    <a:schemeClr val="tx2"/>
                  </a:solidFill>
                </a:rPr>
                <a:t>Requisition Form</a:t>
              </a:r>
            </a:p>
            <a:p>
              <a:pPr lvl="0"/>
              <a:endParaRPr lang="en-GB" sz="1100" b="1" dirty="0">
                <a:solidFill>
                  <a:schemeClr val="tx2"/>
                </a:solidFill>
              </a:endParaRPr>
            </a:p>
          </p:txBody>
        </p:sp>
        <p:sp>
          <p:nvSpPr>
            <p:cNvPr id="52" name="Rectangle 51">
              <a:extLst>
                <a:ext uri="{FF2B5EF4-FFF2-40B4-BE49-F238E27FC236}">
                  <a16:creationId xmlns:a16="http://schemas.microsoft.com/office/drawing/2014/main" id="{4DE58263-72F1-42C7-B8D1-548818830700}"/>
                </a:ext>
              </a:extLst>
            </p:cNvPr>
            <p:cNvSpPr/>
            <p:nvPr/>
          </p:nvSpPr>
          <p:spPr>
            <a:xfrm>
              <a:off x="311489" y="791155"/>
              <a:ext cx="1805230" cy="444792"/>
            </a:xfrm>
            <a:prstGeom prst="rect">
              <a:avLst/>
            </a:prstGeom>
            <a:solidFill>
              <a:schemeClr val="tx2">
                <a:lumMod val="75000"/>
                <a:lumOff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a:p>
          </p:txBody>
        </p:sp>
        <p:grpSp>
          <p:nvGrpSpPr>
            <p:cNvPr id="29" name="Group 28">
              <a:extLst>
                <a:ext uri="{FF2B5EF4-FFF2-40B4-BE49-F238E27FC236}">
                  <a16:creationId xmlns:a16="http://schemas.microsoft.com/office/drawing/2014/main" id="{6EF55438-BF08-9156-D6DC-5342C4141681}"/>
                </a:ext>
              </a:extLst>
            </p:cNvPr>
            <p:cNvGrpSpPr/>
            <p:nvPr/>
          </p:nvGrpSpPr>
          <p:grpSpPr>
            <a:xfrm>
              <a:off x="311494" y="422031"/>
              <a:ext cx="2352662" cy="922372"/>
              <a:chOff x="311494" y="422031"/>
              <a:chExt cx="2515144" cy="922372"/>
            </a:xfrm>
            <a:solidFill>
              <a:schemeClr val="tx2">
                <a:lumMod val="75000"/>
                <a:lumOff val="25000"/>
              </a:schemeClr>
            </a:solidFill>
          </p:grpSpPr>
          <p:grpSp>
            <p:nvGrpSpPr>
              <p:cNvPr id="11" name="Group 10">
                <a:extLst>
                  <a:ext uri="{FF2B5EF4-FFF2-40B4-BE49-F238E27FC236}">
                    <a16:creationId xmlns:a16="http://schemas.microsoft.com/office/drawing/2014/main" id="{4C614A07-7F52-84BE-262B-303AB6E6005F}"/>
                  </a:ext>
                </a:extLst>
              </p:cNvPr>
              <p:cNvGrpSpPr/>
              <p:nvPr/>
            </p:nvGrpSpPr>
            <p:grpSpPr>
              <a:xfrm>
                <a:off x="311494" y="422031"/>
                <a:ext cx="2515144" cy="813917"/>
                <a:chOff x="311493" y="422031"/>
                <a:chExt cx="2672866" cy="813917"/>
              </a:xfrm>
              <a:grpFill/>
            </p:grpSpPr>
            <p:sp>
              <p:nvSpPr>
                <p:cNvPr id="4" name="Rounded Rectangle 3">
                  <a:extLst>
                    <a:ext uri="{FF2B5EF4-FFF2-40B4-BE49-F238E27FC236}">
                      <a16:creationId xmlns:a16="http://schemas.microsoft.com/office/drawing/2014/main" id="{1BB84713-F9A4-CA81-996C-EAFE3E960E63}"/>
                    </a:ext>
                  </a:extLst>
                </p:cNvPr>
                <p:cNvSpPr/>
                <p:nvPr/>
              </p:nvSpPr>
              <p:spPr>
                <a:xfrm>
                  <a:off x="311493" y="422031"/>
                  <a:ext cx="2672866" cy="813917"/>
                </a:xfrm>
                <a:prstGeom prst="roundRect">
                  <a:avLst>
                    <a:gd name="adj" fmla="val 46297"/>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10" name="Rectangle 9">
                  <a:extLst>
                    <a:ext uri="{FF2B5EF4-FFF2-40B4-BE49-F238E27FC236}">
                      <a16:creationId xmlns:a16="http://schemas.microsoft.com/office/drawing/2014/main" id="{5130724C-1F19-8AF5-A1F3-83FB186876CB}"/>
                    </a:ext>
                  </a:extLst>
                </p:cNvPr>
                <p:cNvSpPr/>
                <p:nvPr/>
              </p:nvSpPr>
              <p:spPr>
                <a:xfrm>
                  <a:off x="2362415" y="422031"/>
                  <a:ext cx="621939" cy="813916"/>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grpSp>
          <p:sp>
            <p:nvSpPr>
              <p:cNvPr id="28" name="TextBox 27">
                <a:extLst>
                  <a:ext uri="{FF2B5EF4-FFF2-40B4-BE49-F238E27FC236}">
                    <a16:creationId xmlns:a16="http://schemas.microsoft.com/office/drawing/2014/main" id="{E485DDC7-2755-0C13-E658-EA4D3269041D}"/>
                  </a:ext>
                </a:extLst>
              </p:cNvPr>
              <p:cNvSpPr txBox="1"/>
              <p:nvPr/>
            </p:nvSpPr>
            <p:spPr>
              <a:xfrm>
                <a:off x="336787" y="582878"/>
                <a:ext cx="2478220" cy="761525"/>
              </a:xfrm>
              <a:prstGeom prst="rect">
                <a:avLst/>
              </a:prstGeom>
              <a:noFill/>
            </p:spPr>
            <p:txBody>
              <a:bodyPr wrap="square" rtlCol="0">
                <a:spAutoFit/>
              </a:bodyPr>
              <a:lstStyle/>
              <a:p>
                <a:pPr algn="ctr"/>
                <a:r>
                  <a:rPr lang="en-US" sz="2000" dirty="0">
                    <a:solidFill>
                      <a:schemeClr val="bg1"/>
                    </a:solidFill>
                    <a:latin typeface="Bree Serif" panose="02000503040000020004" pitchFamily="2" charset="77"/>
                  </a:rPr>
                  <a:t>2. Prescribe</a:t>
                </a:r>
              </a:p>
            </p:txBody>
          </p:sp>
        </p:grpSp>
      </p:grpSp>
      <p:sp>
        <p:nvSpPr>
          <p:cNvPr id="106" name="Triangle 105">
            <a:extLst>
              <a:ext uri="{FF2B5EF4-FFF2-40B4-BE49-F238E27FC236}">
                <a16:creationId xmlns:a16="http://schemas.microsoft.com/office/drawing/2014/main" id="{7155A63C-97AA-2F4F-3D04-EB7364254E22}"/>
              </a:ext>
            </a:extLst>
          </p:cNvPr>
          <p:cNvSpPr/>
          <p:nvPr/>
        </p:nvSpPr>
        <p:spPr>
          <a:xfrm rot="10800000">
            <a:off x="1339011" y="2909795"/>
            <a:ext cx="731833" cy="470506"/>
          </a:xfrm>
          <a:prstGeom prst="triangle">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117" name="TextBox 116">
            <a:extLst>
              <a:ext uri="{FF2B5EF4-FFF2-40B4-BE49-F238E27FC236}">
                <a16:creationId xmlns:a16="http://schemas.microsoft.com/office/drawing/2014/main" id="{F08F6FF8-619E-21F1-1494-C2E3EB1DA366}"/>
              </a:ext>
            </a:extLst>
          </p:cNvPr>
          <p:cNvSpPr txBox="1"/>
          <p:nvPr/>
        </p:nvSpPr>
        <p:spPr>
          <a:xfrm rot="16200000">
            <a:off x="-919358" y="4886163"/>
            <a:ext cx="2594079" cy="461665"/>
          </a:xfrm>
          <a:prstGeom prst="rect">
            <a:avLst/>
          </a:prstGeom>
          <a:noFill/>
        </p:spPr>
        <p:txBody>
          <a:bodyPr wrap="square" rtlCol="0">
            <a:spAutoFit/>
          </a:bodyPr>
          <a:lstStyle/>
          <a:p>
            <a:pPr algn="ctr"/>
            <a:r>
              <a:rPr lang="en-US" sz="2400" dirty="0">
                <a:solidFill>
                  <a:schemeClr val="tx2"/>
                </a:solidFill>
                <a:latin typeface="Bree Serif" panose="02000503040000020004" pitchFamily="2" charset="77"/>
              </a:rPr>
              <a:t>Clinical</a:t>
            </a:r>
          </a:p>
        </p:txBody>
      </p:sp>
      <p:sp>
        <p:nvSpPr>
          <p:cNvPr id="158" name="TextBox 157">
            <a:extLst>
              <a:ext uri="{FF2B5EF4-FFF2-40B4-BE49-F238E27FC236}">
                <a16:creationId xmlns:a16="http://schemas.microsoft.com/office/drawing/2014/main" id="{1A53AF33-DC65-D326-95CC-CC45EB779810}"/>
              </a:ext>
            </a:extLst>
          </p:cNvPr>
          <p:cNvSpPr txBox="1"/>
          <p:nvPr/>
        </p:nvSpPr>
        <p:spPr>
          <a:xfrm rot="16200000">
            <a:off x="-824474" y="1874113"/>
            <a:ext cx="2359986" cy="461665"/>
          </a:xfrm>
          <a:prstGeom prst="rect">
            <a:avLst/>
          </a:prstGeom>
          <a:noFill/>
        </p:spPr>
        <p:txBody>
          <a:bodyPr wrap="square" rtlCol="0">
            <a:spAutoFit/>
          </a:bodyPr>
          <a:lstStyle/>
          <a:p>
            <a:pPr algn="ctr"/>
            <a:r>
              <a:rPr lang="en-US" sz="2400" dirty="0">
                <a:solidFill>
                  <a:schemeClr val="accent2">
                    <a:lumMod val="75000"/>
                  </a:schemeClr>
                </a:solidFill>
                <a:latin typeface="Bree Serif" panose="02000503040000020004" pitchFamily="2" charset="77"/>
              </a:rPr>
              <a:t>Operational</a:t>
            </a:r>
          </a:p>
        </p:txBody>
      </p:sp>
      <p:sp>
        <p:nvSpPr>
          <p:cNvPr id="119" name="Rectangle 118">
            <a:extLst>
              <a:ext uri="{FF2B5EF4-FFF2-40B4-BE49-F238E27FC236}">
                <a16:creationId xmlns:a16="http://schemas.microsoft.com/office/drawing/2014/main" id="{501E9935-09FC-A95E-ED76-EF7AE24DCE56}"/>
              </a:ext>
            </a:extLst>
          </p:cNvPr>
          <p:cNvSpPr/>
          <p:nvPr/>
        </p:nvSpPr>
        <p:spPr>
          <a:xfrm>
            <a:off x="870848" y="1380361"/>
            <a:ext cx="2337204" cy="2594079"/>
          </a:xfrm>
          <a:prstGeom prst="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144000" tIns="72000" rIns="144000" bIns="72000" rtlCol="0" anchor="t" anchorCtr="0"/>
          <a:lstStyle/>
          <a:p>
            <a:r>
              <a:rPr lang="en-US" sz="1100" dirty="0">
                <a:solidFill>
                  <a:schemeClr val="tx2"/>
                </a:solidFill>
              </a:rPr>
              <a:t>Facilities team to check the balance of the Schedule 2 drugs. Estimate usage using best practice and discuss with Meds Management Lead</a:t>
            </a:r>
            <a:r>
              <a:rPr lang="en-US" sz="1100" b="1" dirty="0">
                <a:solidFill>
                  <a:schemeClr val="tx2"/>
                </a:solidFill>
              </a:rPr>
              <a:t>. FP10 CD Requisition Order Form to be </a:t>
            </a:r>
            <a:r>
              <a:rPr lang="en-US" sz="1100" dirty="0">
                <a:solidFill>
                  <a:schemeClr val="tx2"/>
                </a:solidFill>
              </a:rPr>
              <a:t>completed by </a:t>
            </a:r>
            <a:r>
              <a:rPr lang="en-US" sz="1100" dirty="0" err="1">
                <a:solidFill>
                  <a:schemeClr val="tx2"/>
                </a:solidFill>
              </a:rPr>
              <a:t>Authorised</a:t>
            </a:r>
            <a:r>
              <a:rPr lang="en-US" sz="1100" dirty="0">
                <a:solidFill>
                  <a:schemeClr val="tx2"/>
                </a:solidFill>
              </a:rPr>
              <a:t> Clinician for Southmead Pharmacy.  This form is emailed to Southmead Pharmacy with a covering letter.</a:t>
            </a:r>
          </a:p>
          <a:p>
            <a:r>
              <a:rPr lang="en-US" sz="1100" dirty="0">
                <a:solidFill>
                  <a:schemeClr val="tx2"/>
                </a:solidFill>
              </a:rPr>
              <a:t>These forms are to be stored by Facilities for two years</a:t>
            </a:r>
          </a:p>
          <a:p>
            <a:endParaRPr lang="en-US" sz="1100" dirty="0">
              <a:solidFill>
                <a:schemeClr val="tx2"/>
              </a:solidFill>
            </a:endParaRPr>
          </a:p>
          <a:p>
            <a:endParaRPr lang="en-US" sz="1100" dirty="0">
              <a:solidFill>
                <a:schemeClr val="tx2"/>
              </a:solidFill>
            </a:endParaRPr>
          </a:p>
          <a:p>
            <a:endParaRPr lang="en-US" sz="1400" dirty="0">
              <a:solidFill>
                <a:schemeClr val="tx2"/>
              </a:solidFill>
            </a:endParaRPr>
          </a:p>
        </p:txBody>
      </p:sp>
      <p:sp>
        <p:nvSpPr>
          <p:cNvPr id="120" name="Rectangle 119">
            <a:extLst>
              <a:ext uri="{FF2B5EF4-FFF2-40B4-BE49-F238E27FC236}">
                <a16:creationId xmlns:a16="http://schemas.microsoft.com/office/drawing/2014/main" id="{60494BC3-915D-3A1C-D189-6995EDC9F2EB}"/>
              </a:ext>
            </a:extLst>
          </p:cNvPr>
          <p:cNvSpPr/>
          <p:nvPr/>
        </p:nvSpPr>
        <p:spPr>
          <a:xfrm>
            <a:off x="870843" y="1054431"/>
            <a:ext cx="1280005" cy="325932"/>
          </a:xfrm>
          <a:prstGeom prst="rect">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a:p>
        </p:txBody>
      </p:sp>
      <p:grpSp>
        <p:nvGrpSpPr>
          <p:cNvPr id="121" name="Group 120">
            <a:extLst>
              <a:ext uri="{FF2B5EF4-FFF2-40B4-BE49-F238E27FC236}">
                <a16:creationId xmlns:a16="http://schemas.microsoft.com/office/drawing/2014/main" id="{F4816765-E622-0002-11A0-457005CE003F}"/>
              </a:ext>
            </a:extLst>
          </p:cNvPr>
          <p:cNvGrpSpPr/>
          <p:nvPr/>
        </p:nvGrpSpPr>
        <p:grpSpPr>
          <a:xfrm>
            <a:off x="870846" y="783946"/>
            <a:ext cx="2337203" cy="596417"/>
            <a:chOff x="311494" y="422031"/>
            <a:chExt cx="3146818" cy="813916"/>
          </a:xfrm>
          <a:solidFill>
            <a:schemeClr val="tx2">
              <a:lumMod val="75000"/>
              <a:lumOff val="25000"/>
            </a:schemeClr>
          </a:solidFill>
        </p:grpSpPr>
        <p:grpSp>
          <p:nvGrpSpPr>
            <p:cNvPr id="122" name="Group 121">
              <a:extLst>
                <a:ext uri="{FF2B5EF4-FFF2-40B4-BE49-F238E27FC236}">
                  <a16:creationId xmlns:a16="http://schemas.microsoft.com/office/drawing/2014/main" id="{4F9D4F7F-A47C-2BA6-1152-01085AAB0D2B}"/>
                </a:ext>
              </a:extLst>
            </p:cNvPr>
            <p:cNvGrpSpPr/>
            <p:nvPr/>
          </p:nvGrpSpPr>
          <p:grpSpPr>
            <a:xfrm>
              <a:off x="311494" y="422031"/>
              <a:ext cx="3146818" cy="813916"/>
              <a:chOff x="311493" y="422031"/>
              <a:chExt cx="3344151" cy="813916"/>
            </a:xfrm>
            <a:grpFill/>
          </p:grpSpPr>
          <p:sp>
            <p:nvSpPr>
              <p:cNvPr id="126" name="Rounded Rectangle 125">
                <a:extLst>
                  <a:ext uri="{FF2B5EF4-FFF2-40B4-BE49-F238E27FC236}">
                    <a16:creationId xmlns:a16="http://schemas.microsoft.com/office/drawing/2014/main" id="{39B07577-3637-B66C-7E66-647C354A57AF}"/>
                  </a:ext>
                </a:extLst>
              </p:cNvPr>
              <p:cNvSpPr/>
              <p:nvPr/>
            </p:nvSpPr>
            <p:spPr>
              <a:xfrm>
                <a:off x="311493" y="422031"/>
                <a:ext cx="2672867" cy="813916"/>
              </a:xfrm>
              <a:prstGeom prst="roundRect">
                <a:avLst>
                  <a:gd name="adj" fmla="val 46297"/>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125" name="Rectangle 124">
                <a:extLst>
                  <a:ext uri="{FF2B5EF4-FFF2-40B4-BE49-F238E27FC236}">
                    <a16:creationId xmlns:a16="http://schemas.microsoft.com/office/drawing/2014/main" id="{689811AE-9CEB-BCAF-F890-85FCB1A25A9C}"/>
                  </a:ext>
                </a:extLst>
              </p:cNvPr>
              <p:cNvSpPr/>
              <p:nvPr/>
            </p:nvSpPr>
            <p:spPr>
              <a:xfrm>
                <a:off x="2362416" y="422031"/>
                <a:ext cx="1293228" cy="813916"/>
              </a:xfrm>
              <a:prstGeom prst="rect">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grpSp>
        <p:sp>
          <p:nvSpPr>
            <p:cNvPr id="123" name="TextBox 122">
              <a:extLst>
                <a:ext uri="{FF2B5EF4-FFF2-40B4-BE49-F238E27FC236}">
                  <a16:creationId xmlns:a16="http://schemas.microsoft.com/office/drawing/2014/main" id="{6146DC89-1F0A-7899-8BC7-459ADC8CA61F}"/>
                </a:ext>
              </a:extLst>
            </p:cNvPr>
            <p:cNvSpPr txBox="1"/>
            <p:nvPr/>
          </p:nvSpPr>
          <p:spPr>
            <a:xfrm>
              <a:off x="311496" y="569626"/>
              <a:ext cx="3146816" cy="546021"/>
            </a:xfrm>
            <a:prstGeom prst="rect">
              <a:avLst/>
            </a:prstGeom>
            <a:noFill/>
          </p:spPr>
          <p:txBody>
            <a:bodyPr wrap="square" rtlCol="0">
              <a:spAutoFit/>
            </a:bodyPr>
            <a:lstStyle/>
            <a:p>
              <a:pPr algn="ctr"/>
              <a:r>
                <a:rPr lang="en-US" sz="2000" dirty="0">
                  <a:solidFill>
                    <a:schemeClr val="bg1"/>
                  </a:solidFill>
                  <a:latin typeface="Bree Serif" panose="02000503040000020004" pitchFamily="2" charset="77"/>
                </a:rPr>
                <a:t>1. Order</a:t>
              </a:r>
            </a:p>
          </p:txBody>
        </p:sp>
      </p:grpSp>
      <p:grpSp>
        <p:nvGrpSpPr>
          <p:cNvPr id="159" name="Group 158">
            <a:extLst>
              <a:ext uri="{FF2B5EF4-FFF2-40B4-BE49-F238E27FC236}">
                <a16:creationId xmlns:a16="http://schemas.microsoft.com/office/drawing/2014/main" id="{CD1595EE-D970-C15D-EA85-185850DA22FE}"/>
              </a:ext>
            </a:extLst>
          </p:cNvPr>
          <p:cNvGrpSpPr/>
          <p:nvPr/>
        </p:nvGrpSpPr>
        <p:grpSpPr>
          <a:xfrm>
            <a:off x="3618005" y="783946"/>
            <a:ext cx="2268691" cy="2296911"/>
            <a:chOff x="311489" y="422031"/>
            <a:chExt cx="2352667" cy="3084269"/>
          </a:xfrm>
        </p:grpSpPr>
        <p:sp>
          <p:nvSpPr>
            <p:cNvPr id="160" name="Rectangle 159">
              <a:extLst>
                <a:ext uri="{FF2B5EF4-FFF2-40B4-BE49-F238E27FC236}">
                  <a16:creationId xmlns:a16="http://schemas.microsoft.com/office/drawing/2014/main" id="{07B2C0D1-BC81-7B2B-9D4F-3529ECE417AD}"/>
                </a:ext>
              </a:extLst>
            </p:cNvPr>
            <p:cNvSpPr/>
            <p:nvPr/>
          </p:nvSpPr>
          <p:spPr>
            <a:xfrm>
              <a:off x="311496" y="1235947"/>
              <a:ext cx="2352657" cy="2270353"/>
            </a:xfrm>
            <a:prstGeom prst="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144000" tIns="72000" rIns="144000" bIns="72000" rtlCol="0" anchor="t" anchorCtr="0"/>
            <a:lstStyle/>
            <a:p>
              <a:r>
                <a:rPr lang="en-US" sz="1100" dirty="0">
                  <a:solidFill>
                    <a:schemeClr val="tx2"/>
                  </a:solidFill>
                </a:rPr>
                <a:t>Drugs to be collected in a Brisdoc Car only</a:t>
              </a:r>
            </a:p>
            <a:p>
              <a:r>
                <a:rPr lang="en-US" sz="1100" dirty="0">
                  <a:solidFill>
                    <a:schemeClr val="tx2"/>
                  </a:solidFill>
                </a:rPr>
                <a:t>A paper copy of the FP10 CD Requisition Order form needs to be taken to Southmead Pharmacy for collection of medication</a:t>
              </a:r>
            </a:p>
            <a:p>
              <a:r>
                <a:rPr lang="en-GB" sz="1100" b="1" dirty="0">
                  <a:solidFill>
                    <a:schemeClr val="tx2"/>
                  </a:solidFill>
                </a:rPr>
                <a:t>ID badge must be worn for collection</a:t>
              </a:r>
            </a:p>
            <a:p>
              <a:endParaRPr lang="en-US" sz="1100" dirty="0">
                <a:solidFill>
                  <a:schemeClr val="tx2"/>
                </a:solidFill>
              </a:endParaRPr>
            </a:p>
          </p:txBody>
        </p:sp>
        <p:sp>
          <p:nvSpPr>
            <p:cNvPr id="161" name="Rectangle 160">
              <a:extLst>
                <a:ext uri="{FF2B5EF4-FFF2-40B4-BE49-F238E27FC236}">
                  <a16:creationId xmlns:a16="http://schemas.microsoft.com/office/drawing/2014/main" id="{369B7FE1-DC66-1AFB-2A8B-B1ED23635F7A}"/>
                </a:ext>
              </a:extLst>
            </p:cNvPr>
            <p:cNvSpPr/>
            <p:nvPr/>
          </p:nvSpPr>
          <p:spPr>
            <a:xfrm>
              <a:off x="311489" y="791155"/>
              <a:ext cx="1805230" cy="444792"/>
            </a:xfrm>
            <a:prstGeom prst="rect">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a:p>
          </p:txBody>
        </p:sp>
        <p:grpSp>
          <p:nvGrpSpPr>
            <p:cNvPr id="162" name="Group 161">
              <a:extLst>
                <a:ext uri="{FF2B5EF4-FFF2-40B4-BE49-F238E27FC236}">
                  <a16:creationId xmlns:a16="http://schemas.microsoft.com/office/drawing/2014/main" id="{304ADEC4-2BEE-F0CB-273A-7E519B39FA5B}"/>
                </a:ext>
              </a:extLst>
            </p:cNvPr>
            <p:cNvGrpSpPr/>
            <p:nvPr/>
          </p:nvGrpSpPr>
          <p:grpSpPr>
            <a:xfrm>
              <a:off x="311494" y="422031"/>
              <a:ext cx="2352662" cy="813917"/>
              <a:chOff x="311494" y="422031"/>
              <a:chExt cx="2515144" cy="813917"/>
            </a:xfrm>
            <a:solidFill>
              <a:schemeClr val="tx2">
                <a:lumMod val="75000"/>
                <a:lumOff val="25000"/>
              </a:schemeClr>
            </a:solidFill>
          </p:grpSpPr>
          <p:grpSp>
            <p:nvGrpSpPr>
              <p:cNvPr id="163" name="Group 162">
                <a:extLst>
                  <a:ext uri="{FF2B5EF4-FFF2-40B4-BE49-F238E27FC236}">
                    <a16:creationId xmlns:a16="http://schemas.microsoft.com/office/drawing/2014/main" id="{9CDC6DF0-EAC0-D3EA-E7DB-40BC4405850F}"/>
                  </a:ext>
                </a:extLst>
              </p:cNvPr>
              <p:cNvGrpSpPr/>
              <p:nvPr/>
            </p:nvGrpSpPr>
            <p:grpSpPr>
              <a:xfrm>
                <a:off x="311494" y="422031"/>
                <a:ext cx="2515144" cy="813917"/>
                <a:chOff x="311493" y="422031"/>
                <a:chExt cx="2672866" cy="813917"/>
              </a:xfrm>
              <a:grpFill/>
            </p:grpSpPr>
            <p:sp>
              <p:nvSpPr>
                <p:cNvPr id="167" name="Rounded Rectangle 166">
                  <a:extLst>
                    <a:ext uri="{FF2B5EF4-FFF2-40B4-BE49-F238E27FC236}">
                      <a16:creationId xmlns:a16="http://schemas.microsoft.com/office/drawing/2014/main" id="{C53628D5-443C-441D-D50A-24007B339268}"/>
                    </a:ext>
                  </a:extLst>
                </p:cNvPr>
                <p:cNvSpPr/>
                <p:nvPr/>
              </p:nvSpPr>
              <p:spPr>
                <a:xfrm>
                  <a:off x="311493" y="422031"/>
                  <a:ext cx="2672866" cy="813917"/>
                </a:xfrm>
                <a:prstGeom prst="roundRect">
                  <a:avLst>
                    <a:gd name="adj" fmla="val 46297"/>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166" name="Rectangle 165">
                  <a:extLst>
                    <a:ext uri="{FF2B5EF4-FFF2-40B4-BE49-F238E27FC236}">
                      <a16:creationId xmlns:a16="http://schemas.microsoft.com/office/drawing/2014/main" id="{ABA5B7E8-68EE-DC2E-2E1C-DA73FFAFFBE1}"/>
                    </a:ext>
                  </a:extLst>
                </p:cNvPr>
                <p:cNvSpPr/>
                <p:nvPr/>
              </p:nvSpPr>
              <p:spPr>
                <a:xfrm>
                  <a:off x="2362415" y="422031"/>
                  <a:ext cx="621939" cy="813916"/>
                </a:xfrm>
                <a:prstGeom prst="rect">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grpSp>
          <p:sp>
            <p:nvSpPr>
              <p:cNvPr id="164" name="TextBox 163">
                <a:extLst>
                  <a:ext uri="{FF2B5EF4-FFF2-40B4-BE49-F238E27FC236}">
                    <a16:creationId xmlns:a16="http://schemas.microsoft.com/office/drawing/2014/main" id="{227DEBDE-1308-F158-B92C-9F56652387A8}"/>
                  </a:ext>
                </a:extLst>
              </p:cNvPr>
              <p:cNvSpPr txBox="1"/>
              <p:nvPr/>
            </p:nvSpPr>
            <p:spPr>
              <a:xfrm>
                <a:off x="311496" y="569626"/>
                <a:ext cx="2515142" cy="537263"/>
              </a:xfrm>
              <a:prstGeom prst="rect">
                <a:avLst/>
              </a:prstGeom>
              <a:noFill/>
            </p:spPr>
            <p:txBody>
              <a:bodyPr wrap="square" rtlCol="0">
                <a:spAutoFit/>
              </a:bodyPr>
              <a:lstStyle/>
              <a:p>
                <a:pPr algn="ctr"/>
                <a:r>
                  <a:rPr lang="en-US" sz="2000" dirty="0">
                    <a:solidFill>
                      <a:schemeClr val="bg1"/>
                    </a:solidFill>
                    <a:latin typeface="Bree Serif" panose="02000503040000020004" pitchFamily="2" charset="77"/>
                  </a:rPr>
                  <a:t>3. Collection</a:t>
                </a:r>
              </a:p>
            </p:txBody>
          </p:sp>
        </p:grpSp>
      </p:grpSp>
      <p:grpSp>
        <p:nvGrpSpPr>
          <p:cNvPr id="169" name="Group 168">
            <a:extLst>
              <a:ext uri="{FF2B5EF4-FFF2-40B4-BE49-F238E27FC236}">
                <a16:creationId xmlns:a16="http://schemas.microsoft.com/office/drawing/2014/main" id="{19B58F9B-42C1-453A-E921-F5576B56170E}"/>
              </a:ext>
            </a:extLst>
          </p:cNvPr>
          <p:cNvGrpSpPr/>
          <p:nvPr/>
        </p:nvGrpSpPr>
        <p:grpSpPr>
          <a:xfrm>
            <a:off x="6260412" y="783946"/>
            <a:ext cx="2501374" cy="2125849"/>
            <a:chOff x="296424" y="422031"/>
            <a:chExt cx="3527764" cy="2854569"/>
          </a:xfrm>
        </p:grpSpPr>
        <p:sp>
          <p:nvSpPr>
            <p:cNvPr id="170" name="Rectangle 169">
              <a:extLst>
                <a:ext uri="{FF2B5EF4-FFF2-40B4-BE49-F238E27FC236}">
                  <a16:creationId xmlns:a16="http://schemas.microsoft.com/office/drawing/2014/main" id="{9F20166B-CFAE-C8A8-7459-71EBD3ED153A}"/>
                </a:ext>
              </a:extLst>
            </p:cNvPr>
            <p:cNvSpPr/>
            <p:nvPr/>
          </p:nvSpPr>
          <p:spPr>
            <a:xfrm>
              <a:off x="296424" y="1235947"/>
              <a:ext cx="3527763" cy="2040653"/>
            </a:xfrm>
            <a:prstGeom prst="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144000" tIns="72000" rIns="144000" bIns="72000" rtlCol="0" anchor="t" anchorCtr="0"/>
            <a:lstStyle/>
            <a:p>
              <a:r>
                <a:rPr lang="en-US" sz="1100" dirty="0">
                  <a:solidFill>
                    <a:schemeClr val="tx2"/>
                  </a:solidFill>
                </a:rPr>
                <a:t>Order documentation to be stored by Facilities for 2 years</a:t>
              </a:r>
            </a:p>
            <a:p>
              <a:r>
                <a:rPr lang="en-US" sz="1100" dirty="0">
                  <a:solidFill>
                    <a:schemeClr val="tx2"/>
                  </a:solidFill>
                </a:rPr>
                <a:t>Once collected the CDs are to be transported to each overnight Treatment Centre.</a:t>
              </a:r>
            </a:p>
            <a:p>
              <a:r>
                <a:rPr lang="en-US" sz="1100" dirty="0">
                  <a:solidFill>
                    <a:schemeClr val="tx2"/>
                  </a:solidFill>
                </a:rPr>
                <a:t>To be added to the Schedule 2 CD Register.  Usual Drug Count process to be followed.</a:t>
              </a:r>
            </a:p>
          </p:txBody>
        </p:sp>
        <p:sp>
          <p:nvSpPr>
            <p:cNvPr id="171" name="Rectangle 170">
              <a:extLst>
                <a:ext uri="{FF2B5EF4-FFF2-40B4-BE49-F238E27FC236}">
                  <a16:creationId xmlns:a16="http://schemas.microsoft.com/office/drawing/2014/main" id="{D83C72F0-0B6F-4DF4-C471-7552825250F0}"/>
                </a:ext>
              </a:extLst>
            </p:cNvPr>
            <p:cNvSpPr/>
            <p:nvPr/>
          </p:nvSpPr>
          <p:spPr>
            <a:xfrm>
              <a:off x="311489" y="791155"/>
              <a:ext cx="1805230" cy="444792"/>
            </a:xfrm>
            <a:prstGeom prst="rect">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177" name="Rounded Rectangle 176">
              <a:extLst>
                <a:ext uri="{FF2B5EF4-FFF2-40B4-BE49-F238E27FC236}">
                  <a16:creationId xmlns:a16="http://schemas.microsoft.com/office/drawing/2014/main" id="{B559EB4E-4FD4-CF9F-D0FB-5E60E5C441D9}"/>
                </a:ext>
              </a:extLst>
            </p:cNvPr>
            <p:cNvSpPr/>
            <p:nvPr/>
          </p:nvSpPr>
          <p:spPr>
            <a:xfrm>
              <a:off x="311488" y="422031"/>
              <a:ext cx="3512700" cy="813916"/>
            </a:xfrm>
            <a:prstGeom prst="roundRect">
              <a:avLst>
                <a:gd name="adj" fmla="val 46297"/>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bg1"/>
                  </a:solidFill>
                  <a:latin typeface="Bree Serif" panose="02000503040000020004" pitchFamily="2" charset="77"/>
                </a:rPr>
                <a:t>5. Transporting &amp; Documentation</a:t>
              </a:r>
            </a:p>
          </p:txBody>
        </p:sp>
      </p:grpSp>
      <p:sp>
        <p:nvSpPr>
          <p:cNvPr id="2" name="TextBox 1">
            <a:extLst>
              <a:ext uri="{FF2B5EF4-FFF2-40B4-BE49-F238E27FC236}">
                <a16:creationId xmlns:a16="http://schemas.microsoft.com/office/drawing/2014/main" id="{736E24EE-F3BB-8E62-61B9-67157BC4ABD6}"/>
              </a:ext>
            </a:extLst>
          </p:cNvPr>
          <p:cNvSpPr txBox="1"/>
          <p:nvPr/>
        </p:nvSpPr>
        <p:spPr>
          <a:xfrm>
            <a:off x="461765" y="6065"/>
            <a:ext cx="8088880" cy="378565"/>
          </a:xfrm>
          <a:prstGeom prst="rect">
            <a:avLst/>
          </a:prstGeom>
          <a:noFill/>
        </p:spPr>
        <p:txBody>
          <a:bodyPr wrap="square" rtlCol="0">
            <a:spAutoFit/>
          </a:bodyPr>
          <a:lstStyle/>
          <a:p>
            <a:pPr>
              <a:lnSpc>
                <a:spcPct val="107000"/>
              </a:lnSpc>
              <a:spcBef>
                <a:spcPts val="800"/>
              </a:spcBef>
              <a:spcAft>
                <a:spcPts val="400"/>
              </a:spcAft>
            </a:pPr>
            <a:r>
              <a:rPr lang="en-GB" sz="1800" b="1" kern="100" dirty="0">
                <a:solidFill>
                  <a:srgbClr val="0F4761"/>
                </a:solidFill>
                <a:effectLst/>
                <a:latin typeface="Aptos Display" panose="020B0004020202020204" pitchFamily="34" charset="0"/>
                <a:ea typeface="Times New Roman" panose="02020603050405020304" pitchFamily="18" charset="0"/>
                <a:cs typeface="Times New Roman" panose="02020603050405020304" pitchFamily="18" charset="0"/>
              </a:rPr>
              <a:t>SOP – Ordering, Collecting and Dispersing IUC Schedule 2 Controlled Drugs</a:t>
            </a:r>
          </a:p>
        </p:txBody>
      </p:sp>
      <p:sp>
        <p:nvSpPr>
          <p:cNvPr id="3" name="TextBox 2">
            <a:extLst>
              <a:ext uri="{FF2B5EF4-FFF2-40B4-BE49-F238E27FC236}">
                <a16:creationId xmlns:a16="http://schemas.microsoft.com/office/drawing/2014/main" id="{759975FD-5C55-EE09-0A47-AFB1ADDC19A5}"/>
              </a:ext>
            </a:extLst>
          </p:cNvPr>
          <p:cNvSpPr txBox="1"/>
          <p:nvPr/>
        </p:nvSpPr>
        <p:spPr>
          <a:xfrm>
            <a:off x="210312" y="311713"/>
            <a:ext cx="8714232" cy="276999"/>
          </a:xfrm>
          <a:prstGeom prst="rect">
            <a:avLst/>
          </a:prstGeom>
          <a:noFill/>
        </p:spPr>
        <p:txBody>
          <a:bodyPr wrap="square" rtlCol="0">
            <a:spAutoFit/>
          </a:bodyPr>
          <a:lstStyle/>
          <a:p>
            <a:r>
              <a:rPr lang="en-GB" sz="1200" dirty="0">
                <a:effectLst/>
                <a:latin typeface="Aptos" panose="020B0004020202020204" pitchFamily="34" charset="0"/>
                <a:ea typeface="Aptos" panose="020B0004020202020204" pitchFamily="34" charset="0"/>
                <a:cs typeface="Times New Roman" panose="02020603050405020304" pitchFamily="18" charset="0"/>
              </a:rPr>
              <a:t>Schedule 2 Controlled Drugs are ordered by the Facilities team who liaise with Southmead Pharmacy</a:t>
            </a:r>
            <a:endParaRPr lang="en-GB" sz="1200" dirty="0"/>
          </a:p>
        </p:txBody>
      </p:sp>
      <p:sp>
        <p:nvSpPr>
          <p:cNvPr id="18" name="Triangle 126">
            <a:extLst>
              <a:ext uri="{FF2B5EF4-FFF2-40B4-BE49-F238E27FC236}">
                <a16:creationId xmlns:a16="http://schemas.microsoft.com/office/drawing/2014/main" id="{23E4D242-DBB4-4CA0-6775-1ECDB379BAB2}"/>
              </a:ext>
            </a:extLst>
          </p:cNvPr>
          <p:cNvSpPr/>
          <p:nvPr/>
        </p:nvSpPr>
        <p:spPr>
          <a:xfrm rot="10800000">
            <a:off x="1688603" y="3956010"/>
            <a:ext cx="505478" cy="464574"/>
          </a:xfrm>
          <a:prstGeom prst="triangle">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5" name="Triangle 126">
            <a:extLst>
              <a:ext uri="{FF2B5EF4-FFF2-40B4-BE49-F238E27FC236}">
                <a16:creationId xmlns:a16="http://schemas.microsoft.com/office/drawing/2014/main" id="{69887850-63A1-1230-BF6D-F7BF62ACD81A}"/>
              </a:ext>
            </a:extLst>
          </p:cNvPr>
          <p:cNvSpPr/>
          <p:nvPr/>
        </p:nvSpPr>
        <p:spPr>
          <a:xfrm rot="10800000">
            <a:off x="4447352" y="3080856"/>
            <a:ext cx="469191" cy="253205"/>
          </a:xfrm>
          <a:prstGeom prst="triangle">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grpSp>
        <p:nvGrpSpPr>
          <p:cNvPr id="6" name="Group 5">
            <a:extLst>
              <a:ext uri="{FF2B5EF4-FFF2-40B4-BE49-F238E27FC236}">
                <a16:creationId xmlns:a16="http://schemas.microsoft.com/office/drawing/2014/main" id="{CF9E139D-E5CB-27FA-5EA7-E11D5E164EE8}"/>
              </a:ext>
            </a:extLst>
          </p:cNvPr>
          <p:cNvGrpSpPr/>
          <p:nvPr/>
        </p:nvGrpSpPr>
        <p:grpSpPr>
          <a:xfrm>
            <a:off x="3560254" y="3284939"/>
            <a:ext cx="2337202" cy="3079603"/>
            <a:chOff x="300619" y="422031"/>
            <a:chExt cx="2363537" cy="5861370"/>
          </a:xfrm>
        </p:grpSpPr>
        <p:sp>
          <p:nvSpPr>
            <p:cNvPr id="7" name="Rectangle 6">
              <a:extLst>
                <a:ext uri="{FF2B5EF4-FFF2-40B4-BE49-F238E27FC236}">
                  <a16:creationId xmlns:a16="http://schemas.microsoft.com/office/drawing/2014/main" id="{EE01AB83-B716-ECB6-F1E9-B7218439EE08}"/>
                </a:ext>
              </a:extLst>
            </p:cNvPr>
            <p:cNvSpPr/>
            <p:nvPr/>
          </p:nvSpPr>
          <p:spPr>
            <a:xfrm>
              <a:off x="300619" y="1171416"/>
              <a:ext cx="2352657" cy="5111985"/>
            </a:xfrm>
            <a:prstGeom prst="rect">
              <a:avLst/>
            </a:prstGeom>
            <a:solidFill>
              <a:srgbClr val="D2E3F3"/>
            </a:solidFill>
            <a:ln>
              <a:noFill/>
            </a:ln>
          </p:spPr>
          <p:style>
            <a:lnRef idx="2">
              <a:schemeClr val="accent1">
                <a:shade val="15000"/>
              </a:schemeClr>
            </a:lnRef>
            <a:fillRef idx="1">
              <a:schemeClr val="accent1"/>
            </a:fillRef>
            <a:effectRef idx="0">
              <a:schemeClr val="accent1"/>
            </a:effectRef>
            <a:fontRef idx="minor">
              <a:schemeClr val="lt1"/>
            </a:fontRef>
          </p:style>
          <p:txBody>
            <a:bodyPr lIns="144000" tIns="72000" rIns="144000" bIns="72000" rtlCol="0" anchor="t" anchorCtr="0"/>
            <a:lstStyle/>
            <a:p>
              <a:pPr lvl="0"/>
              <a:r>
                <a:rPr lang="en-GB" sz="1100" dirty="0">
                  <a:solidFill>
                    <a:schemeClr val="tx2"/>
                  </a:solidFill>
                </a:rPr>
                <a:t>The Clinician collecting does not have to be the signatory however a covering letter from the signatory authorising the collecting clinician to do so on their behalf is required.</a:t>
              </a:r>
            </a:p>
            <a:p>
              <a:pPr lvl="0"/>
              <a:endParaRPr lang="en-GB" sz="1100" b="1" dirty="0">
                <a:solidFill>
                  <a:schemeClr val="tx2"/>
                </a:solidFill>
              </a:endParaRPr>
            </a:p>
            <a:p>
              <a:pPr lvl="0"/>
              <a:r>
                <a:rPr lang="en-GB" sz="1100" b="1" dirty="0">
                  <a:solidFill>
                    <a:schemeClr val="tx2"/>
                  </a:solidFill>
                </a:rPr>
                <a:t>ID badge must be worn for collection</a:t>
              </a:r>
            </a:p>
            <a:p>
              <a:pPr lvl="0"/>
              <a:endParaRPr lang="en-GB" sz="1100" b="1" dirty="0">
                <a:solidFill>
                  <a:schemeClr val="tx2"/>
                </a:solidFill>
              </a:endParaRPr>
            </a:p>
            <a:p>
              <a:pPr lvl="0"/>
              <a:r>
                <a:rPr lang="en-GB" sz="1100" dirty="0">
                  <a:solidFill>
                    <a:schemeClr val="tx2"/>
                  </a:solidFill>
                </a:rPr>
                <a:t>Clinician must check order against Requisition Form at Collection at the Pharmacy. </a:t>
              </a:r>
            </a:p>
            <a:p>
              <a:pPr lvl="0"/>
              <a:endParaRPr lang="en-GB" sz="1100" b="1" dirty="0">
                <a:solidFill>
                  <a:schemeClr val="tx2"/>
                </a:solidFill>
              </a:endParaRPr>
            </a:p>
          </p:txBody>
        </p:sp>
        <p:sp>
          <p:nvSpPr>
            <p:cNvPr id="8" name="Rectangle 7">
              <a:extLst>
                <a:ext uri="{FF2B5EF4-FFF2-40B4-BE49-F238E27FC236}">
                  <a16:creationId xmlns:a16="http://schemas.microsoft.com/office/drawing/2014/main" id="{589C0424-A5D1-6E64-428D-E337030641BF}"/>
                </a:ext>
              </a:extLst>
            </p:cNvPr>
            <p:cNvSpPr/>
            <p:nvPr/>
          </p:nvSpPr>
          <p:spPr>
            <a:xfrm>
              <a:off x="311489" y="791155"/>
              <a:ext cx="1805230" cy="444792"/>
            </a:xfrm>
            <a:prstGeom prst="rect">
              <a:avLst/>
            </a:prstGeom>
            <a:solidFill>
              <a:schemeClr val="tx2">
                <a:lumMod val="75000"/>
                <a:lumOff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a:p>
          </p:txBody>
        </p:sp>
        <p:grpSp>
          <p:nvGrpSpPr>
            <p:cNvPr id="9" name="Group 8">
              <a:extLst>
                <a:ext uri="{FF2B5EF4-FFF2-40B4-BE49-F238E27FC236}">
                  <a16:creationId xmlns:a16="http://schemas.microsoft.com/office/drawing/2014/main" id="{526D4A8D-40D6-A115-3078-BED83B30469F}"/>
                </a:ext>
              </a:extLst>
            </p:cNvPr>
            <p:cNvGrpSpPr/>
            <p:nvPr/>
          </p:nvGrpSpPr>
          <p:grpSpPr>
            <a:xfrm>
              <a:off x="311494" y="422031"/>
              <a:ext cx="2352662" cy="922372"/>
              <a:chOff x="311494" y="422031"/>
              <a:chExt cx="2515144" cy="922372"/>
            </a:xfrm>
            <a:solidFill>
              <a:schemeClr val="tx2">
                <a:lumMod val="75000"/>
                <a:lumOff val="25000"/>
              </a:schemeClr>
            </a:solidFill>
          </p:grpSpPr>
          <p:grpSp>
            <p:nvGrpSpPr>
              <p:cNvPr id="12" name="Group 11">
                <a:extLst>
                  <a:ext uri="{FF2B5EF4-FFF2-40B4-BE49-F238E27FC236}">
                    <a16:creationId xmlns:a16="http://schemas.microsoft.com/office/drawing/2014/main" id="{CCEB9287-C038-6AA8-BF7F-158C369EDD06}"/>
                  </a:ext>
                </a:extLst>
              </p:cNvPr>
              <p:cNvGrpSpPr/>
              <p:nvPr/>
            </p:nvGrpSpPr>
            <p:grpSpPr>
              <a:xfrm>
                <a:off x="311494" y="422031"/>
                <a:ext cx="2515144" cy="813917"/>
                <a:chOff x="311493" y="422031"/>
                <a:chExt cx="2672866" cy="813917"/>
              </a:xfrm>
              <a:grpFill/>
            </p:grpSpPr>
            <p:sp>
              <p:nvSpPr>
                <p:cNvPr id="14" name="Rounded Rectangle 3">
                  <a:extLst>
                    <a:ext uri="{FF2B5EF4-FFF2-40B4-BE49-F238E27FC236}">
                      <a16:creationId xmlns:a16="http://schemas.microsoft.com/office/drawing/2014/main" id="{12EB06F9-7B91-BEA8-2CD4-51691E39AF42}"/>
                    </a:ext>
                  </a:extLst>
                </p:cNvPr>
                <p:cNvSpPr/>
                <p:nvPr/>
              </p:nvSpPr>
              <p:spPr>
                <a:xfrm>
                  <a:off x="311493" y="422031"/>
                  <a:ext cx="2672866" cy="813917"/>
                </a:xfrm>
                <a:prstGeom prst="roundRect">
                  <a:avLst>
                    <a:gd name="adj" fmla="val 46297"/>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15" name="Rectangle 14">
                  <a:extLst>
                    <a:ext uri="{FF2B5EF4-FFF2-40B4-BE49-F238E27FC236}">
                      <a16:creationId xmlns:a16="http://schemas.microsoft.com/office/drawing/2014/main" id="{4C5BE86C-FC04-61B8-93AD-33A0C0074244}"/>
                    </a:ext>
                  </a:extLst>
                </p:cNvPr>
                <p:cNvSpPr/>
                <p:nvPr/>
              </p:nvSpPr>
              <p:spPr>
                <a:xfrm>
                  <a:off x="2362415" y="422031"/>
                  <a:ext cx="621939" cy="813916"/>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grpSp>
          <p:sp>
            <p:nvSpPr>
              <p:cNvPr id="13" name="TextBox 12">
                <a:extLst>
                  <a:ext uri="{FF2B5EF4-FFF2-40B4-BE49-F238E27FC236}">
                    <a16:creationId xmlns:a16="http://schemas.microsoft.com/office/drawing/2014/main" id="{969D705E-BA7C-E14A-ECB8-64DCABAD5AE2}"/>
                  </a:ext>
                </a:extLst>
              </p:cNvPr>
              <p:cNvSpPr txBox="1"/>
              <p:nvPr/>
            </p:nvSpPr>
            <p:spPr>
              <a:xfrm>
                <a:off x="336787" y="582878"/>
                <a:ext cx="2478220" cy="761525"/>
              </a:xfrm>
              <a:prstGeom prst="rect">
                <a:avLst/>
              </a:prstGeom>
              <a:noFill/>
            </p:spPr>
            <p:txBody>
              <a:bodyPr wrap="square" rtlCol="0">
                <a:spAutoFit/>
              </a:bodyPr>
              <a:lstStyle/>
              <a:p>
                <a:pPr algn="ctr"/>
                <a:r>
                  <a:rPr lang="en-US" sz="2000" dirty="0">
                    <a:solidFill>
                      <a:schemeClr val="bg1"/>
                    </a:solidFill>
                    <a:latin typeface="Bree Serif" panose="02000503040000020004" pitchFamily="2" charset="77"/>
                  </a:rPr>
                  <a:t>4. Collection</a:t>
                </a:r>
              </a:p>
            </p:txBody>
          </p:sp>
        </p:grpSp>
      </p:grpSp>
      <p:sp>
        <p:nvSpPr>
          <p:cNvPr id="26" name="Rectangle 25">
            <a:extLst>
              <a:ext uri="{FF2B5EF4-FFF2-40B4-BE49-F238E27FC236}">
                <a16:creationId xmlns:a16="http://schemas.microsoft.com/office/drawing/2014/main" id="{F86E8DC3-7DE5-F32A-6AED-CB0EF14A78BC}"/>
              </a:ext>
            </a:extLst>
          </p:cNvPr>
          <p:cNvSpPr/>
          <p:nvPr/>
        </p:nvSpPr>
        <p:spPr>
          <a:xfrm>
            <a:off x="6168823" y="3819956"/>
            <a:ext cx="2326443" cy="2484737"/>
          </a:xfrm>
          <a:prstGeom prst="rect">
            <a:avLst/>
          </a:prstGeom>
          <a:solidFill>
            <a:srgbClr val="D2E3F3"/>
          </a:solidFill>
          <a:ln>
            <a:noFill/>
          </a:ln>
        </p:spPr>
        <p:style>
          <a:lnRef idx="2">
            <a:schemeClr val="accent1">
              <a:shade val="15000"/>
            </a:schemeClr>
          </a:lnRef>
          <a:fillRef idx="1">
            <a:schemeClr val="accent1"/>
          </a:fillRef>
          <a:effectRef idx="0">
            <a:schemeClr val="accent1"/>
          </a:effectRef>
          <a:fontRef idx="minor">
            <a:schemeClr val="lt1"/>
          </a:fontRef>
        </p:style>
        <p:txBody>
          <a:bodyPr lIns="144000" tIns="72000" rIns="144000" bIns="72000" rtlCol="0" anchor="t" anchorCtr="0"/>
          <a:lstStyle/>
          <a:p>
            <a:pPr lvl="0"/>
            <a:r>
              <a:rPr lang="en-GB" sz="1100" dirty="0">
                <a:solidFill>
                  <a:schemeClr val="tx2"/>
                </a:solidFill>
              </a:rPr>
              <a:t>The clinician must handle Schedule 2 CDs and usual drug count process to be followed.</a:t>
            </a:r>
          </a:p>
        </p:txBody>
      </p:sp>
      <p:sp>
        <p:nvSpPr>
          <p:cNvPr id="27" name="Rectangle 26">
            <a:extLst>
              <a:ext uri="{FF2B5EF4-FFF2-40B4-BE49-F238E27FC236}">
                <a16:creationId xmlns:a16="http://schemas.microsoft.com/office/drawing/2014/main" id="{080684D8-6286-EFD2-2B39-049A113E4574}"/>
              </a:ext>
            </a:extLst>
          </p:cNvPr>
          <p:cNvSpPr/>
          <p:nvPr/>
        </p:nvSpPr>
        <p:spPr>
          <a:xfrm>
            <a:off x="6179572" y="3436531"/>
            <a:ext cx="1785116" cy="216196"/>
          </a:xfrm>
          <a:prstGeom prst="rect">
            <a:avLst/>
          </a:prstGeom>
          <a:solidFill>
            <a:schemeClr val="tx2">
              <a:lumMod val="75000"/>
              <a:lumOff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a:p>
        </p:txBody>
      </p:sp>
      <p:grpSp>
        <p:nvGrpSpPr>
          <p:cNvPr id="30" name="Group 29">
            <a:extLst>
              <a:ext uri="{FF2B5EF4-FFF2-40B4-BE49-F238E27FC236}">
                <a16:creationId xmlns:a16="http://schemas.microsoft.com/office/drawing/2014/main" id="{66F50B9D-9DDF-F8DB-06F3-FC88485A85B0}"/>
              </a:ext>
            </a:extLst>
          </p:cNvPr>
          <p:cNvGrpSpPr/>
          <p:nvPr/>
        </p:nvGrpSpPr>
        <p:grpSpPr>
          <a:xfrm>
            <a:off x="6179572" y="3275210"/>
            <a:ext cx="2326453" cy="662956"/>
            <a:chOff x="311489" y="422031"/>
            <a:chExt cx="2515149" cy="1363937"/>
          </a:xfrm>
          <a:solidFill>
            <a:schemeClr val="tx2">
              <a:lumMod val="75000"/>
              <a:lumOff val="25000"/>
            </a:schemeClr>
          </a:solidFill>
        </p:grpSpPr>
        <p:grpSp>
          <p:nvGrpSpPr>
            <p:cNvPr id="31" name="Group 30">
              <a:extLst>
                <a:ext uri="{FF2B5EF4-FFF2-40B4-BE49-F238E27FC236}">
                  <a16:creationId xmlns:a16="http://schemas.microsoft.com/office/drawing/2014/main" id="{ABB24BD7-9D9B-C62A-6B2A-639521D4791E}"/>
                </a:ext>
              </a:extLst>
            </p:cNvPr>
            <p:cNvGrpSpPr/>
            <p:nvPr/>
          </p:nvGrpSpPr>
          <p:grpSpPr>
            <a:xfrm>
              <a:off x="311494" y="422031"/>
              <a:ext cx="2515144" cy="1273843"/>
              <a:chOff x="311493" y="422031"/>
              <a:chExt cx="2672866" cy="1273843"/>
            </a:xfrm>
            <a:grpFill/>
          </p:grpSpPr>
          <p:sp>
            <p:nvSpPr>
              <p:cNvPr id="33" name="Rounded Rectangle 3">
                <a:extLst>
                  <a:ext uri="{FF2B5EF4-FFF2-40B4-BE49-F238E27FC236}">
                    <a16:creationId xmlns:a16="http://schemas.microsoft.com/office/drawing/2014/main" id="{31DBC9C5-C4D2-2FDB-DB13-3BD4AD95AFF6}"/>
                  </a:ext>
                </a:extLst>
              </p:cNvPr>
              <p:cNvSpPr/>
              <p:nvPr/>
            </p:nvSpPr>
            <p:spPr>
              <a:xfrm>
                <a:off x="311493" y="422031"/>
                <a:ext cx="2672866" cy="1273841"/>
              </a:xfrm>
              <a:prstGeom prst="roundRect">
                <a:avLst>
                  <a:gd name="adj" fmla="val 46297"/>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34" name="Rectangle 33">
                <a:extLst>
                  <a:ext uri="{FF2B5EF4-FFF2-40B4-BE49-F238E27FC236}">
                    <a16:creationId xmlns:a16="http://schemas.microsoft.com/office/drawing/2014/main" id="{1A3FE783-72AB-B567-E0A8-931371B20BF8}"/>
                  </a:ext>
                </a:extLst>
              </p:cNvPr>
              <p:cNvSpPr/>
              <p:nvPr/>
            </p:nvSpPr>
            <p:spPr>
              <a:xfrm>
                <a:off x="2362415" y="422031"/>
                <a:ext cx="621939" cy="1273843"/>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grpSp>
        <p:sp>
          <p:nvSpPr>
            <p:cNvPr id="32" name="TextBox 31">
              <a:extLst>
                <a:ext uri="{FF2B5EF4-FFF2-40B4-BE49-F238E27FC236}">
                  <a16:creationId xmlns:a16="http://schemas.microsoft.com/office/drawing/2014/main" id="{14A6C8C5-691B-FDA0-9A32-E8540E387751}"/>
                </a:ext>
              </a:extLst>
            </p:cNvPr>
            <p:cNvSpPr txBox="1"/>
            <p:nvPr/>
          </p:nvSpPr>
          <p:spPr>
            <a:xfrm>
              <a:off x="311489" y="582877"/>
              <a:ext cx="2503518" cy="1203091"/>
            </a:xfrm>
            <a:prstGeom prst="rect">
              <a:avLst/>
            </a:prstGeom>
            <a:noFill/>
          </p:spPr>
          <p:txBody>
            <a:bodyPr wrap="square" rtlCol="0">
              <a:spAutoFit/>
            </a:bodyPr>
            <a:lstStyle/>
            <a:p>
              <a:pPr algn="ctr"/>
              <a:r>
                <a:rPr lang="en-US" sz="1600" dirty="0">
                  <a:solidFill>
                    <a:schemeClr val="bg1"/>
                  </a:solidFill>
                  <a:latin typeface="Bree Serif" panose="02000503040000020004" pitchFamily="2" charset="77"/>
                </a:rPr>
                <a:t>6. Transporting &amp; </a:t>
              </a:r>
              <a:r>
                <a:rPr lang="en-US" sz="1600" dirty="0" err="1">
                  <a:solidFill>
                    <a:schemeClr val="bg1"/>
                  </a:solidFill>
                  <a:latin typeface="Bree Serif" panose="02000503040000020004" pitchFamily="2" charset="77"/>
                </a:rPr>
                <a:t>Doumentation</a:t>
              </a:r>
              <a:endParaRPr lang="en-US" sz="1600" dirty="0">
                <a:solidFill>
                  <a:schemeClr val="bg1"/>
                </a:solidFill>
                <a:latin typeface="Bree Serif" panose="02000503040000020004" pitchFamily="2" charset="77"/>
              </a:endParaRPr>
            </a:p>
          </p:txBody>
        </p:sp>
      </p:grpSp>
    </p:spTree>
    <p:extLst>
      <p:ext uri="{BB962C8B-B14F-4D97-AF65-F5344CB8AC3E}">
        <p14:creationId xmlns:p14="http://schemas.microsoft.com/office/powerpoint/2010/main" val="40315558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Triangle 105">
            <a:extLst>
              <a:ext uri="{FF2B5EF4-FFF2-40B4-BE49-F238E27FC236}">
                <a16:creationId xmlns:a16="http://schemas.microsoft.com/office/drawing/2014/main" id="{7155A63C-97AA-2F4F-3D04-EB7364254E22}"/>
              </a:ext>
            </a:extLst>
          </p:cNvPr>
          <p:cNvSpPr/>
          <p:nvPr/>
        </p:nvSpPr>
        <p:spPr>
          <a:xfrm rot="10800000">
            <a:off x="1339011" y="2909795"/>
            <a:ext cx="731833" cy="470506"/>
          </a:xfrm>
          <a:prstGeom prst="triangle">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117" name="TextBox 116">
            <a:extLst>
              <a:ext uri="{FF2B5EF4-FFF2-40B4-BE49-F238E27FC236}">
                <a16:creationId xmlns:a16="http://schemas.microsoft.com/office/drawing/2014/main" id="{F08F6FF8-619E-21F1-1494-C2E3EB1DA366}"/>
              </a:ext>
            </a:extLst>
          </p:cNvPr>
          <p:cNvSpPr txBox="1"/>
          <p:nvPr/>
        </p:nvSpPr>
        <p:spPr>
          <a:xfrm rot="16200000">
            <a:off x="-919358" y="4886163"/>
            <a:ext cx="2594079" cy="461665"/>
          </a:xfrm>
          <a:prstGeom prst="rect">
            <a:avLst/>
          </a:prstGeom>
          <a:noFill/>
        </p:spPr>
        <p:txBody>
          <a:bodyPr wrap="square" rtlCol="0">
            <a:spAutoFit/>
          </a:bodyPr>
          <a:lstStyle/>
          <a:p>
            <a:pPr algn="ctr"/>
            <a:r>
              <a:rPr lang="en-US" sz="2400" dirty="0">
                <a:solidFill>
                  <a:schemeClr val="tx2"/>
                </a:solidFill>
                <a:latin typeface="Bree Serif" panose="02000503040000020004" pitchFamily="2" charset="77"/>
              </a:rPr>
              <a:t>Clinical</a:t>
            </a:r>
          </a:p>
        </p:txBody>
      </p:sp>
      <p:sp>
        <p:nvSpPr>
          <p:cNvPr id="158" name="TextBox 157">
            <a:extLst>
              <a:ext uri="{FF2B5EF4-FFF2-40B4-BE49-F238E27FC236}">
                <a16:creationId xmlns:a16="http://schemas.microsoft.com/office/drawing/2014/main" id="{1A53AF33-DC65-D326-95CC-CC45EB779810}"/>
              </a:ext>
            </a:extLst>
          </p:cNvPr>
          <p:cNvSpPr txBox="1"/>
          <p:nvPr/>
        </p:nvSpPr>
        <p:spPr>
          <a:xfrm rot="16200000">
            <a:off x="-824474" y="1874113"/>
            <a:ext cx="2359986" cy="461665"/>
          </a:xfrm>
          <a:prstGeom prst="rect">
            <a:avLst/>
          </a:prstGeom>
          <a:noFill/>
        </p:spPr>
        <p:txBody>
          <a:bodyPr wrap="square" rtlCol="0">
            <a:spAutoFit/>
          </a:bodyPr>
          <a:lstStyle/>
          <a:p>
            <a:pPr algn="ctr"/>
            <a:r>
              <a:rPr lang="en-US" sz="2400" dirty="0">
                <a:solidFill>
                  <a:schemeClr val="accent2">
                    <a:lumMod val="75000"/>
                  </a:schemeClr>
                </a:solidFill>
                <a:latin typeface="Bree Serif" panose="02000503040000020004" pitchFamily="2" charset="77"/>
              </a:rPr>
              <a:t>Operational</a:t>
            </a:r>
          </a:p>
        </p:txBody>
      </p:sp>
      <p:sp>
        <p:nvSpPr>
          <p:cNvPr id="119" name="Rectangle 118">
            <a:extLst>
              <a:ext uri="{FF2B5EF4-FFF2-40B4-BE49-F238E27FC236}">
                <a16:creationId xmlns:a16="http://schemas.microsoft.com/office/drawing/2014/main" id="{501E9935-09FC-A95E-ED76-EF7AE24DCE56}"/>
              </a:ext>
            </a:extLst>
          </p:cNvPr>
          <p:cNvSpPr/>
          <p:nvPr/>
        </p:nvSpPr>
        <p:spPr>
          <a:xfrm>
            <a:off x="870848" y="1380362"/>
            <a:ext cx="2337204" cy="1989087"/>
          </a:xfrm>
          <a:prstGeom prst="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144000" tIns="72000" rIns="144000" bIns="72000" rtlCol="0" anchor="t" anchorCtr="0"/>
          <a:lstStyle/>
          <a:p>
            <a:r>
              <a:rPr lang="en-US" sz="1100" dirty="0">
                <a:solidFill>
                  <a:schemeClr val="tx2"/>
                </a:solidFill>
              </a:rPr>
              <a:t>Facilities team to check the balance of the Schedule 3,4 and 5 drugs. Estimate usage using best practice and discuss with Meds Management Lead.  An order is placed with a chosen supplier .  The order is placed on a portal</a:t>
            </a:r>
          </a:p>
          <a:p>
            <a:r>
              <a:rPr lang="en-US" sz="1100" dirty="0">
                <a:solidFill>
                  <a:schemeClr val="tx2"/>
                </a:solidFill>
              </a:rPr>
              <a:t>These forms are to be stored by Facilities for two years</a:t>
            </a:r>
          </a:p>
          <a:p>
            <a:endParaRPr lang="en-US" sz="1100" dirty="0">
              <a:solidFill>
                <a:schemeClr val="tx2"/>
              </a:solidFill>
            </a:endParaRPr>
          </a:p>
          <a:p>
            <a:endParaRPr lang="en-US" sz="1100" dirty="0">
              <a:solidFill>
                <a:schemeClr val="tx2"/>
              </a:solidFill>
            </a:endParaRPr>
          </a:p>
          <a:p>
            <a:endParaRPr lang="en-US" sz="1400" dirty="0">
              <a:solidFill>
                <a:schemeClr val="tx2"/>
              </a:solidFill>
            </a:endParaRPr>
          </a:p>
        </p:txBody>
      </p:sp>
      <p:sp>
        <p:nvSpPr>
          <p:cNvPr id="120" name="Rectangle 119">
            <a:extLst>
              <a:ext uri="{FF2B5EF4-FFF2-40B4-BE49-F238E27FC236}">
                <a16:creationId xmlns:a16="http://schemas.microsoft.com/office/drawing/2014/main" id="{60494BC3-915D-3A1C-D189-6995EDC9F2EB}"/>
              </a:ext>
            </a:extLst>
          </p:cNvPr>
          <p:cNvSpPr/>
          <p:nvPr/>
        </p:nvSpPr>
        <p:spPr>
          <a:xfrm>
            <a:off x="870843" y="1054431"/>
            <a:ext cx="1280005" cy="325932"/>
          </a:xfrm>
          <a:prstGeom prst="rect">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a:p>
        </p:txBody>
      </p:sp>
      <p:grpSp>
        <p:nvGrpSpPr>
          <p:cNvPr id="121" name="Group 120">
            <a:extLst>
              <a:ext uri="{FF2B5EF4-FFF2-40B4-BE49-F238E27FC236}">
                <a16:creationId xmlns:a16="http://schemas.microsoft.com/office/drawing/2014/main" id="{F4816765-E622-0002-11A0-457005CE003F}"/>
              </a:ext>
            </a:extLst>
          </p:cNvPr>
          <p:cNvGrpSpPr/>
          <p:nvPr/>
        </p:nvGrpSpPr>
        <p:grpSpPr>
          <a:xfrm>
            <a:off x="870846" y="783946"/>
            <a:ext cx="2337203" cy="596417"/>
            <a:chOff x="311494" y="422031"/>
            <a:chExt cx="3146818" cy="813916"/>
          </a:xfrm>
          <a:solidFill>
            <a:schemeClr val="tx2">
              <a:lumMod val="75000"/>
              <a:lumOff val="25000"/>
            </a:schemeClr>
          </a:solidFill>
        </p:grpSpPr>
        <p:grpSp>
          <p:nvGrpSpPr>
            <p:cNvPr id="122" name="Group 121">
              <a:extLst>
                <a:ext uri="{FF2B5EF4-FFF2-40B4-BE49-F238E27FC236}">
                  <a16:creationId xmlns:a16="http://schemas.microsoft.com/office/drawing/2014/main" id="{4F9D4F7F-A47C-2BA6-1152-01085AAB0D2B}"/>
                </a:ext>
              </a:extLst>
            </p:cNvPr>
            <p:cNvGrpSpPr/>
            <p:nvPr/>
          </p:nvGrpSpPr>
          <p:grpSpPr>
            <a:xfrm>
              <a:off x="311494" y="422031"/>
              <a:ext cx="3146818" cy="813916"/>
              <a:chOff x="311493" y="422031"/>
              <a:chExt cx="3344151" cy="813916"/>
            </a:xfrm>
            <a:grpFill/>
          </p:grpSpPr>
          <p:sp>
            <p:nvSpPr>
              <p:cNvPr id="126" name="Rounded Rectangle 125">
                <a:extLst>
                  <a:ext uri="{FF2B5EF4-FFF2-40B4-BE49-F238E27FC236}">
                    <a16:creationId xmlns:a16="http://schemas.microsoft.com/office/drawing/2014/main" id="{39B07577-3637-B66C-7E66-647C354A57AF}"/>
                  </a:ext>
                </a:extLst>
              </p:cNvPr>
              <p:cNvSpPr/>
              <p:nvPr/>
            </p:nvSpPr>
            <p:spPr>
              <a:xfrm>
                <a:off x="311493" y="422031"/>
                <a:ext cx="2672867" cy="813916"/>
              </a:xfrm>
              <a:prstGeom prst="roundRect">
                <a:avLst>
                  <a:gd name="adj" fmla="val 46297"/>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125" name="Rectangle 124">
                <a:extLst>
                  <a:ext uri="{FF2B5EF4-FFF2-40B4-BE49-F238E27FC236}">
                    <a16:creationId xmlns:a16="http://schemas.microsoft.com/office/drawing/2014/main" id="{689811AE-9CEB-BCAF-F890-85FCB1A25A9C}"/>
                  </a:ext>
                </a:extLst>
              </p:cNvPr>
              <p:cNvSpPr/>
              <p:nvPr/>
            </p:nvSpPr>
            <p:spPr>
              <a:xfrm>
                <a:off x="2362416" y="422031"/>
                <a:ext cx="1293228" cy="813916"/>
              </a:xfrm>
              <a:prstGeom prst="rect">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grpSp>
        <p:sp>
          <p:nvSpPr>
            <p:cNvPr id="123" name="TextBox 122">
              <a:extLst>
                <a:ext uri="{FF2B5EF4-FFF2-40B4-BE49-F238E27FC236}">
                  <a16:creationId xmlns:a16="http://schemas.microsoft.com/office/drawing/2014/main" id="{6146DC89-1F0A-7899-8BC7-459ADC8CA61F}"/>
                </a:ext>
              </a:extLst>
            </p:cNvPr>
            <p:cNvSpPr txBox="1"/>
            <p:nvPr/>
          </p:nvSpPr>
          <p:spPr>
            <a:xfrm>
              <a:off x="311496" y="569626"/>
              <a:ext cx="3146816" cy="546021"/>
            </a:xfrm>
            <a:prstGeom prst="rect">
              <a:avLst/>
            </a:prstGeom>
            <a:noFill/>
          </p:spPr>
          <p:txBody>
            <a:bodyPr wrap="square" rtlCol="0">
              <a:spAutoFit/>
            </a:bodyPr>
            <a:lstStyle/>
            <a:p>
              <a:pPr algn="ctr"/>
              <a:r>
                <a:rPr lang="en-US" sz="2000" dirty="0">
                  <a:solidFill>
                    <a:schemeClr val="bg1"/>
                  </a:solidFill>
                  <a:latin typeface="Bree Serif" panose="02000503040000020004" pitchFamily="2" charset="77"/>
                </a:rPr>
                <a:t>1. Order</a:t>
              </a:r>
            </a:p>
          </p:txBody>
        </p:sp>
      </p:grpSp>
      <p:grpSp>
        <p:nvGrpSpPr>
          <p:cNvPr id="159" name="Group 158">
            <a:extLst>
              <a:ext uri="{FF2B5EF4-FFF2-40B4-BE49-F238E27FC236}">
                <a16:creationId xmlns:a16="http://schemas.microsoft.com/office/drawing/2014/main" id="{CD1595EE-D970-C15D-EA85-185850DA22FE}"/>
              </a:ext>
            </a:extLst>
          </p:cNvPr>
          <p:cNvGrpSpPr/>
          <p:nvPr/>
        </p:nvGrpSpPr>
        <p:grpSpPr>
          <a:xfrm>
            <a:off x="3618005" y="783946"/>
            <a:ext cx="2268691" cy="2296911"/>
            <a:chOff x="311489" y="422031"/>
            <a:chExt cx="2352667" cy="3084269"/>
          </a:xfrm>
        </p:grpSpPr>
        <p:sp>
          <p:nvSpPr>
            <p:cNvPr id="160" name="Rectangle 159">
              <a:extLst>
                <a:ext uri="{FF2B5EF4-FFF2-40B4-BE49-F238E27FC236}">
                  <a16:creationId xmlns:a16="http://schemas.microsoft.com/office/drawing/2014/main" id="{07B2C0D1-BC81-7B2B-9D4F-3529ECE417AD}"/>
                </a:ext>
              </a:extLst>
            </p:cNvPr>
            <p:cNvSpPr/>
            <p:nvPr/>
          </p:nvSpPr>
          <p:spPr>
            <a:xfrm>
              <a:off x="311496" y="1235947"/>
              <a:ext cx="2352657" cy="2270353"/>
            </a:xfrm>
            <a:prstGeom prst="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144000" tIns="72000" rIns="144000" bIns="72000" rtlCol="0" anchor="t" anchorCtr="0"/>
            <a:lstStyle/>
            <a:p>
              <a:r>
                <a:rPr lang="en-GB" sz="1100" dirty="0">
                  <a:solidFill>
                    <a:schemeClr val="tx2"/>
                  </a:solidFill>
                </a:rPr>
                <a:t>When medication is delivered to Osprey Court.  </a:t>
              </a:r>
            </a:p>
            <a:p>
              <a:endParaRPr lang="en-GB" sz="1100" b="1" dirty="0">
                <a:solidFill>
                  <a:schemeClr val="tx2"/>
                </a:solidFill>
              </a:endParaRPr>
            </a:p>
            <a:p>
              <a:r>
                <a:rPr lang="en-GB" sz="1100" dirty="0">
                  <a:solidFill>
                    <a:schemeClr val="tx2"/>
                  </a:solidFill>
                </a:rPr>
                <a:t>Facilities Team once order checked and put the order away into the CD cupboard</a:t>
              </a:r>
            </a:p>
            <a:p>
              <a:endParaRPr lang="en-US" sz="1100" dirty="0">
                <a:solidFill>
                  <a:schemeClr val="tx2"/>
                </a:solidFill>
              </a:endParaRPr>
            </a:p>
          </p:txBody>
        </p:sp>
        <p:sp>
          <p:nvSpPr>
            <p:cNvPr id="161" name="Rectangle 160">
              <a:extLst>
                <a:ext uri="{FF2B5EF4-FFF2-40B4-BE49-F238E27FC236}">
                  <a16:creationId xmlns:a16="http://schemas.microsoft.com/office/drawing/2014/main" id="{369B7FE1-DC66-1AFB-2A8B-B1ED23635F7A}"/>
                </a:ext>
              </a:extLst>
            </p:cNvPr>
            <p:cNvSpPr/>
            <p:nvPr/>
          </p:nvSpPr>
          <p:spPr>
            <a:xfrm>
              <a:off x="311489" y="791155"/>
              <a:ext cx="1805230" cy="444792"/>
            </a:xfrm>
            <a:prstGeom prst="rect">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a:p>
          </p:txBody>
        </p:sp>
        <p:grpSp>
          <p:nvGrpSpPr>
            <p:cNvPr id="162" name="Group 161">
              <a:extLst>
                <a:ext uri="{FF2B5EF4-FFF2-40B4-BE49-F238E27FC236}">
                  <a16:creationId xmlns:a16="http://schemas.microsoft.com/office/drawing/2014/main" id="{304ADEC4-2BEE-F0CB-273A-7E519B39FA5B}"/>
                </a:ext>
              </a:extLst>
            </p:cNvPr>
            <p:cNvGrpSpPr/>
            <p:nvPr/>
          </p:nvGrpSpPr>
          <p:grpSpPr>
            <a:xfrm>
              <a:off x="311494" y="422031"/>
              <a:ext cx="2352662" cy="813917"/>
              <a:chOff x="311494" y="422031"/>
              <a:chExt cx="2515144" cy="813917"/>
            </a:xfrm>
            <a:solidFill>
              <a:schemeClr val="tx2">
                <a:lumMod val="75000"/>
                <a:lumOff val="25000"/>
              </a:schemeClr>
            </a:solidFill>
          </p:grpSpPr>
          <p:grpSp>
            <p:nvGrpSpPr>
              <p:cNvPr id="163" name="Group 162">
                <a:extLst>
                  <a:ext uri="{FF2B5EF4-FFF2-40B4-BE49-F238E27FC236}">
                    <a16:creationId xmlns:a16="http://schemas.microsoft.com/office/drawing/2014/main" id="{9CDC6DF0-EAC0-D3EA-E7DB-40BC4405850F}"/>
                  </a:ext>
                </a:extLst>
              </p:cNvPr>
              <p:cNvGrpSpPr/>
              <p:nvPr/>
            </p:nvGrpSpPr>
            <p:grpSpPr>
              <a:xfrm>
                <a:off x="311494" y="422031"/>
                <a:ext cx="2515144" cy="813917"/>
                <a:chOff x="311493" y="422031"/>
                <a:chExt cx="2672866" cy="813917"/>
              </a:xfrm>
              <a:grpFill/>
            </p:grpSpPr>
            <p:sp>
              <p:nvSpPr>
                <p:cNvPr id="167" name="Rounded Rectangle 166">
                  <a:extLst>
                    <a:ext uri="{FF2B5EF4-FFF2-40B4-BE49-F238E27FC236}">
                      <a16:creationId xmlns:a16="http://schemas.microsoft.com/office/drawing/2014/main" id="{C53628D5-443C-441D-D50A-24007B339268}"/>
                    </a:ext>
                  </a:extLst>
                </p:cNvPr>
                <p:cNvSpPr/>
                <p:nvPr/>
              </p:nvSpPr>
              <p:spPr>
                <a:xfrm>
                  <a:off x="311493" y="422031"/>
                  <a:ext cx="2672866" cy="813917"/>
                </a:xfrm>
                <a:prstGeom prst="roundRect">
                  <a:avLst>
                    <a:gd name="adj" fmla="val 46297"/>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166" name="Rectangle 165">
                  <a:extLst>
                    <a:ext uri="{FF2B5EF4-FFF2-40B4-BE49-F238E27FC236}">
                      <a16:creationId xmlns:a16="http://schemas.microsoft.com/office/drawing/2014/main" id="{ABA5B7E8-68EE-DC2E-2E1C-DA73FFAFFBE1}"/>
                    </a:ext>
                  </a:extLst>
                </p:cNvPr>
                <p:cNvSpPr/>
                <p:nvPr/>
              </p:nvSpPr>
              <p:spPr>
                <a:xfrm>
                  <a:off x="2362415" y="422031"/>
                  <a:ext cx="621939" cy="813916"/>
                </a:xfrm>
                <a:prstGeom prst="rect">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grpSp>
          <p:sp>
            <p:nvSpPr>
              <p:cNvPr id="164" name="TextBox 163">
                <a:extLst>
                  <a:ext uri="{FF2B5EF4-FFF2-40B4-BE49-F238E27FC236}">
                    <a16:creationId xmlns:a16="http://schemas.microsoft.com/office/drawing/2014/main" id="{227DEBDE-1308-F158-B92C-9F56652387A8}"/>
                  </a:ext>
                </a:extLst>
              </p:cNvPr>
              <p:cNvSpPr txBox="1"/>
              <p:nvPr/>
            </p:nvSpPr>
            <p:spPr>
              <a:xfrm>
                <a:off x="311496" y="569626"/>
                <a:ext cx="2515142" cy="537263"/>
              </a:xfrm>
              <a:prstGeom prst="rect">
                <a:avLst/>
              </a:prstGeom>
              <a:noFill/>
            </p:spPr>
            <p:txBody>
              <a:bodyPr wrap="square" rtlCol="0">
                <a:spAutoFit/>
              </a:bodyPr>
              <a:lstStyle/>
              <a:p>
                <a:pPr algn="ctr"/>
                <a:r>
                  <a:rPr lang="en-US" sz="2000" dirty="0">
                    <a:solidFill>
                      <a:schemeClr val="bg1"/>
                    </a:solidFill>
                    <a:latin typeface="Bree Serif" panose="02000503040000020004" pitchFamily="2" charset="77"/>
                  </a:rPr>
                  <a:t>2. Delivery</a:t>
                </a:r>
              </a:p>
            </p:txBody>
          </p:sp>
        </p:grpSp>
      </p:grpSp>
      <p:sp>
        <p:nvSpPr>
          <p:cNvPr id="2" name="TextBox 1">
            <a:extLst>
              <a:ext uri="{FF2B5EF4-FFF2-40B4-BE49-F238E27FC236}">
                <a16:creationId xmlns:a16="http://schemas.microsoft.com/office/drawing/2014/main" id="{736E24EE-F3BB-8E62-61B9-67157BC4ABD6}"/>
              </a:ext>
            </a:extLst>
          </p:cNvPr>
          <p:cNvSpPr txBox="1"/>
          <p:nvPr/>
        </p:nvSpPr>
        <p:spPr>
          <a:xfrm>
            <a:off x="461765" y="6065"/>
            <a:ext cx="8088880" cy="378565"/>
          </a:xfrm>
          <a:prstGeom prst="rect">
            <a:avLst/>
          </a:prstGeom>
          <a:noFill/>
        </p:spPr>
        <p:txBody>
          <a:bodyPr wrap="square" rtlCol="0">
            <a:spAutoFit/>
          </a:bodyPr>
          <a:lstStyle/>
          <a:p>
            <a:pPr>
              <a:lnSpc>
                <a:spcPct val="107000"/>
              </a:lnSpc>
              <a:spcBef>
                <a:spcPts val="800"/>
              </a:spcBef>
              <a:spcAft>
                <a:spcPts val="400"/>
              </a:spcAft>
            </a:pPr>
            <a:r>
              <a:rPr lang="en-GB" sz="1800" b="1" kern="100" dirty="0">
                <a:solidFill>
                  <a:srgbClr val="0F4761"/>
                </a:solidFill>
                <a:effectLst/>
                <a:latin typeface="Aptos Display" panose="020B0004020202020204" pitchFamily="34" charset="0"/>
                <a:ea typeface="Times New Roman" panose="02020603050405020304" pitchFamily="18" charset="0"/>
                <a:cs typeface="Times New Roman" panose="02020603050405020304" pitchFamily="18" charset="0"/>
              </a:rPr>
              <a:t>SOP – Ordering</a:t>
            </a:r>
            <a:r>
              <a:rPr lang="en-GB" b="1" kern="100" dirty="0">
                <a:solidFill>
                  <a:srgbClr val="0F4761"/>
                </a:solidFill>
                <a:latin typeface="Aptos Display" panose="020B0004020202020204" pitchFamily="34" charset="0"/>
                <a:ea typeface="Times New Roman" panose="02020603050405020304" pitchFamily="18" charset="0"/>
                <a:cs typeface="Times New Roman" panose="02020603050405020304" pitchFamily="18" charset="0"/>
              </a:rPr>
              <a:t> and storing </a:t>
            </a:r>
            <a:r>
              <a:rPr lang="en-GB" sz="1800" b="1" kern="100" dirty="0">
                <a:solidFill>
                  <a:srgbClr val="0F4761"/>
                </a:solidFill>
                <a:effectLst/>
                <a:latin typeface="Aptos Display" panose="020B0004020202020204" pitchFamily="34" charset="0"/>
                <a:ea typeface="Times New Roman" panose="02020603050405020304" pitchFamily="18" charset="0"/>
                <a:cs typeface="Times New Roman" panose="02020603050405020304" pitchFamily="18" charset="0"/>
              </a:rPr>
              <a:t>IUC Schedule 3 to 5 Controlled Drugs</a:t>
            </a:r>
          </a:p>
        </p:txBody>
      </p:sp>
      <p:sp>
        <p:nvSpPr>
          <p:cNvPr id="3" name="TextBox 2">
            <a:extLst>
              <a:ext uri="{FF2B5EF4-FFF2-40B4-BE49-F238E27FC236}">
                <a16:creationId xmlns:a16="http://schemas.microsoft.com/office/drawing/2014/main" id="{759975FD-5C55-EE09-0A47-AFB1ADDC19A5}"/>
              </a:ext>
            </a:extLst>
          </p:cNvPr>
          <p:cNvSpPr txBox="1"/>
          <p:nvPr/>
        </p:nvSpPr>
        <p:spPr>
          <a:xfrm>
            <a:off x="210312" y="311713"/>
            <a:ext cx="8714232" cy="276999"/>
          </a:xfrm>
          <a:prstGeom prst="rect">
            <a:avLst/>
          </a:prstGeom>
          <a:noFill/>
        </p:spPr>
        <p:txBody>
          <a:bodyPr wrap="square" rtlCol="0">
            <a:spAutoFit/>
          </a:bodyPr>
          <a:lstStyle/>
          <a:p>
            <a:r>
              <a:rPr lang="en-GB" sz="1200" dirty="0">
                <a:effectLst/>
                <a:latin typeface="Aptos" panose="020B0004020202020204" pitchFamily="34" charset="0"/>
                <a:ea typeface="Aptos" panose="020B0004020202020204" pitchFamily="34" charset="0"/>
                <a:cs typeface="Times New Roman" panose="02020603050405020304" pitchFamily="18" charset="0"/>
              </a:rPr>
              <a:t>Schedule </a:t>
            </a:r>
            <a:r>
              <a:rPr lang="en-GB" sz="1200" dirty="0">
                <a:latin typeface="Aptos" panose="020B0004020202020204" pitchFamily="34" charset="0"/>
                <a:ea typeface="Aptos" panose="020B0004020202020204" pitchFamily="34" charset="0"/>
                <a:cs typeface="Times New Roman" panose="02020603050405020304" pitchFamily="18" charset="0"/>
              </a:rPr>
              <a:t>3,4 and 5 </a:t>
            </a:r>
            <a:r>
              <a:rPr lang="en-GB" sz="1200" dirty="0">
                <a:effectLst/>
                <a:latin typeface="Aptos" panose="020B0004020202020204" pitchFamily="34" charset="0"/>
                <a:ea typeface="Aptos" panose="020B0004020202020204" pitchFamily="34" charset="0"/>
                <a:cs typeface="Times New Roman" panose="02020603050405020304" pitchFamily="18" charset="0"/>
              </a:rPr>
              <a:t>Controlled Drugs are ordered by the Facilities team who liaise with suppliers to order direct to Osprey Court</a:t>
            </a:r>
            <a:endParaRPr lang="en-GB" sz="1200" dirty="0"/>
          </a:p>
        </p:txBody>
      </p:sp>
      <p:sp>
        <p:nvSpPr>
          <p:cNvPr id="5" name="Triangle 126">
            <a:extLst>
              <a:ext uri="{FF2B5EF4-FFF2-40B4-BE49-F238E27FC236}">
                <a16:creationId xmlns:a16="http://schemas.microsoft.com/office/drawing/2014/main" id="{69887850-63A1-1230-BF6D-F7BF62ACD81A}"/>
              </a:ext>
            </a:extLst>
          </p:cNvPr>
          <p:cNvSpPr/>
          <p:nvPr/>
        </p:nvSpPr>
        <p:spPr>
          <a:xfrm rot="10800000">
            <a:off x="4447352" y="3080856"/>
            <a:ext cx="469191" cy="253205"/>
          </a:xfrm>
          <a:prstGeom prst="triangle">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grpSp>
        <p:nvGrpSpPr>
          <p:cNvPr id="6" name="Group 5">
            <a:extLst>
              <a:ext uri="{FF2B5EF4-FFF2-40B4-BE49-F238E27FC236}">
                <a16:creationId xmlns:a16="http://schemas.microsoft.com/office/drawing/2014/main" id="{CF9E139D-E5CB-27FA-5EA7-E11D5E164EE8}"/>
              </a:ext>
            </a:extLst>
          </p:cNvPr>
          <p:cNvGrpSpPr/>
          <p:nvPr/>
        </p:nvGrpSpPr>
        <p:grpSpPr>
          <a:xfrm>
            <a:off x="3560254" y="3284939"/>
            <a:ext cx="2337202" cy="3079603"/>
            <a:chOff x="300619" y="422031"/>
            <a:chExt cx="2363537" cy="5861370"/>
          </a:xfrm>
        </p:grpSpPr>
        <p:sp>
          <p:nvSpPr>
            <p:cNvPr id="7" name="Rectangle 6">
              <a:extLst>
                <a:ext uri="{FF2B5EF4-FFF2-40B4-BE49-F238E27FC236}">
                  <a16:creationId xmlns:a16="http://schemas.microsoft.com/office/drawing/2014/main" id="{EE01AB83-B716-ECB6-F1E9-B7218439EE08}"/>
                </a:ext>
              </a:extLst>
            </p:cNvPr>
            <p:cNvSpPr/>
            <p:nvPr/>
          </p:nvSpPr>
          <p:spPr>
            <a:xfrm>
              <a:off x="300619" y="1171416"/>
              <a:ext cx="2352657" cy="5111985"/>
            </a:xfrm>
            <a:prstGeom prst="rect">
              <a:avLst/>
            </a:prstGeom>
            <a:solidFill>
              <a:srgbClr val="D2E3F3"/>
            </a:solidFill>
            <a:ln>
              <a:noFill/>
            </a:ln>
          </p:spPr>
          <p:style>
            <a:lnRef idx="2">
              <a:schemeClr val="accent1">
                <a:shade val="15000"/>
              </a:schemeClr>
            </a:lnRef>
            <a:fillRef idx="1">
              <a:schemeClr val="accent1"/>
            </a:fillRef>
            <a:effectRef idx="0">
              <a:schemeClr val="accent1"/>
            </a:effectRef>
            <a:fontRef idx="minor">
              <a:schemeClr val="lt1"/>
            </a:fontRef>
          </p:style>
          <p:txBody>
            <a:bodyPr lIns="144000" tIns="72000" rIns="144000" bIns="72000" rtlCol="0" anchor="t" anchorCtr="0"/>
            <a:lstStyle/>
            <a:p>
              <a:pPr lvl="0"/>
              <a:r>
                <a:rPr lang="en-GB" sz="1100" dirty="0">
                  <a:solidFill>
                    <a:schemeClr val="tx2"/>
                  </a:solidFill>
                </a:rPr>
                <a:t>A clinician cross checks Delivery Note with order received.  The delivery note must be signed by a clinician</a:t>
              </a:r>
            </a:p>
            <a:p>
              <a:pPr lvl="0"/>
              <a:endParaRPr lang="en-GB" sz="1100" b="1" dirty="0">
                <a:solidFill>
                  <a:schemeClr val="tx2"/>
                </a:solidFill>
              </a:endParaRPr>
            </a:p>
            <a:p>
              <a:pPr lvl="0"/>
              <a:endParaRPr lang="en-GB" sz="1100" b="1" dirty="0">
                <a:solidFill>
                  <a:schemeClr val="tx2"/>
                </a:solidFill>
              </a:endParaRPr>
            </a:p>
          </p:txBody>
        </p:sp>
        <p:sp>
          <p:nvSpPr>
            <p:cNvPr id="8" name="Rectangle 7">
              <a:extLst>
                <a:ext uri="{FF2B5EF4-FFF2-40B4-BE49-F238E27FC236}">
                  <a16:creationId xmlns:a16="http://schemas.microsoft.com/office/drawing/2014/main" id="{589C0424-A5D1-6E64-428D-E337030641BF}"/>
                </a:ext>
              </a:extLst>
            </p:cNvPr>
            <p:cNvSpPr/>
            <p:nvPr/>
          </p:nvSpPr>
          <p:spPr>
            <a:xfrm>
              <a:off x="311489" y="791155"/>
              <a:ext cx="1805230" cy="444792"/>
            </a:xfrm>
            <a:prstGeom prst="rect">
              <a:avLst/>
            </a:prstGeom>
            <a:solidFill>
              <a:schemeClr val="tx2">
                <a:lumMod val="75000"/>
                <a:lumOff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a:p>
          </p:txBody>
        </p:sp>
        <p:grpSp>
          <p:nvGrpSpPr>
            <p:cNvPr id="9" name="Group 8">
              <a:extLst>
                <a:ext uri="{FF2B5EF4-FFF2-40B4-BE49-F238E27FC236}">
                  <a16:creationId xmlns:a16="http://schemas.microsoft.com/office/drawing/2014/main" id="{526D4A8D-40D6-A115-3078-BED83B30469F}"/>
                </a:ext>
              </a:extLst>
            </p:cNvPr>
            <p:cNvGrpSpPr/>
            <p:nvPr/>
          </p:nvGrpSpPr>
          <p:grpSpPr>
            <a:xfrm>
              <a:off x="311494" y="422031"/>
              <a:ext cx="2352662" cy="922372"/>
              <a:chOff x="311494" y="422031"/>
              <a:chExt cx="2515144" cy="922372"/>
            </a:xfrm>
            <a:solidFill>
              <a:schemeClr val="tx2">
                <a:lumMod val="75000"/>
                <a:lumOff val="25000"/>
              </a:schemeClr>
            </a:solidFill>
          </p:grpSpPr>
          <p:grpSp>
            <p:nvGrpSpPr>
              <p:cNvPr id="12" name="Group 11">
                <a:extLst>
                  <a:ext uri="{FF2B5EF4-FFF2-40B4-BE49-F238E27FC236}">
                    <a16:creationId xmlns:a16="http://schemas.microsoft.com/office/drawing/2014/main" id="{CCEB9287-C038-6AA8-BF7F-158C369EDD06}"/>
                  </a:ext>
                </a:extLst>
              </p:cNvPr>
              <p:cNvGrpSpPr/>
              <p:nvPr/>
            </p:nvGrpSpPr>
            <p:grpSpPr>
              <a:xfrm>
                <a:off x="311494" y="422031"/>
                <a:ext cx="2515144" cy="813917"/>
                <a:chOff x="311493" y="422031"/>
                <a:chExt cx="2672866" cy="813917"/>
              </a:xfrm>
              <a:grpFill/>
            </p:grpSpPr>
            <p:sp>
              <p:nvSpPr>
                <p:cNvPr id="14" name="Rounded Rectangle 3">
                  <a:extLst>
                    <a:ext uri="{FF2B5EF4-FFF2-40B4-BE49-F238E27FC236}">
                      <a16:creationId xmlns:a16="http://schemas.microsoft.com/office/drawing/2014/main" id="{12EB06F9-7B91-BEA8-2CD4-51691E39AF42}"/>
                    </a:ext>
                  </a:extLst>
                </p:cNvPr>
                <p:cNvSpPr/>
                <p:nvPr/>
              </p:nvSpPr>
              <p:spPr>
                <a:xfrm>
                  <a:off x="311493" y="422031"/>
                  <a:ext cx="2672866" cy="813917"/>
                </a:xfrm>
                <a:prstGeom prst="roundRect">
                  <a:avLst>
                    <a:gd name="adj" fmla="val 46297"/>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15" name="Rectangle 14">
                  <a:extLst>
                    <a:ext uri="{FF2B5EF4-FFF2-40B4-BE49-F238E27FC236}">
                      <a16:creationId xmlns:a16="http://schemas.microsoft.com/office/drawing/2014/main" id="{4C5BE86C-FC04-61B8-93AD-33A0C0074244}"/>
                    </a:ext>
                  </a:extLst>
                </p:cNvPr>
                <p:cNvSpPr/>
                <p:nvPr/>
              </p:nvSpPr>
              <p:spPr>
                <a:xfrm>
                  <a:off x="2362415" y="422031"/>
                  <a:ext cx="621939" cy="813916"/>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grpSp>
          <p:sp>
            <p:nvSpPr>
              <p:cNvPr id="13" name="TextBox 12">
                <a:extLst>
                  <a:ext uri="{FF2B5EF4-FFF2-40B4-BE49-F238E27FC236}">
                    <a16:creationId xmlns:a16="http://schemas.microsoft.com/office/drawing/2014/main" id="{969D705E-BA7C-E14A-ECB8-64DCABAD5AE2}"/>
                  </a:ext>
                </a:extLst>
              </p:cNvPr>
              <p:cNvSpPr txBox="1"/>
              <p:nvPr/>
            </p:nvSpPr>
            <p:spPr>
              <a:xfrm>
                <a:off x="336787" y="582878"/>
                <a:ext cx="2478220" cy="761525"/>
              </a:xfrm>
              <a:prstGeom prst="rect">
                <a:avLst/>
              </a:prstGeom>
              <a:noFill/>
            </p:spPr>
            <p:txBody>
              <a:bodyPr wrap="square" rtlCol="0">
                <a:spAutoFit/>
              </a:bodyPr>
              <a:lstStyle/>
              <a:p>
                <a:pPr algn="ctr"/>
                <a:r>
                  <a:rPr lang="en-US" sz="2000" dirty="0">
                    <a:solidFill>
                      <a:schemeClr val="bg1"/>
                    </a:solidFill>
                    <a:latin typeface="Bree Serif" panose="02000503040000020004" pitchFamily="2" charset="77"/>
                  </a:rPr>
                  <a:t>2. Delivery</a:t>
                </a:r>
              </a:p>
            </p:txBody>
          </p:sp>
        </p:grpSp>
      </p:grpSp>
    </p:spTree>
    <p:extLst>
      <p:ext uri="{BB962C8B-B14F-4D97-AF65-F5344CB8AC3E}">
        <p14:creationId xmlns:p14="http://schemas.microsoft.com/office/powerpoint/2010/main" val="26184434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TextBox 116">
            <a:extLst>
              <a:ext uri="{FF2B5EF4-FFF2-40B4-BE49-F238E27FC236}">
                <a16:creationId xmlns:a16="http://schemas.microsoft.com/office/drawing/2014/main" id="{F08F6FF8-619E-21F1-1494-C2E3EB1DA366}"/>
              </a:ext>
            </a:extLst>
          </p:cNvPr>
          <p:cNvSpPr txBox="1"/>
          <p:nvPr/>
        </p:nvSpPr>
        <p:spPr>
          <a:xfrm rot="16200000">
            <a:off x="-838010" y="1654919"/>
            <a:ext cx="2594079" cy="461665"/>
          </a:xfrm>
          <a:prstGeom prst="rect">
            <a:avLst/>
          </a:prstGeom>
          <a:noFill/>
        </p:spPr>
        <p:txBody>
          <a:bodyPr wrap="square" rtlCol="0">
            <a:spAutoFit/>
          </a:bodyPr>
          <a:lstStyle/>
          <a:p>
            <a:pPr algn="ctr"/>
            <a:r>
              <a:rPr lang="en-US" sz="2400" dirty="0">
                <a:solidFill>
                  <a:schemeClr val="tx2"/>
                </a:solidFill>
                <a:latin typeface="Bree Serif" panose="02000503040000020004" pitchFamily="2" charset="77"/>
              </a:rPr>
              <a:t>Clinical</a:t>
            </a:r>
          </a:p>
        </p:txBody>
      </p:sp>
      <p:sp>
        <p:nvSpPr>
          <p:cNvPr id="158" name="TextBox 157">
            <a:extLst>
              <a:ext uri="{FF2B5EF4-FFF2-40B4-BE49-F238E27FC236}">
                <a16:creationId xmlns:a16="http://schemas.microsoft.com/office/drawing/2014/main" id="{1A53AF33-DC65-D326-95CC-CC45EB779810}"/>
              </a:ext>
            </a:extLst>
          </p:cNvPr>
          <p:cNvSpPr txBox="1"/>
          <p:nvPr/>
        </p:nvSpPr>
        <p:spPr>
          <a:xfrm rot="16200000">
            <a:off x="-699470" y="4941028"/>
            <a:ext cx="2359986" cy="461665"/>
          </a:xfrm>
          <a:prstGeom prst="rect">
            <a:avLst/>
          </a:prstGeom>
          <a:noFill/>
        </p:spPr>
        <p:txBody>
          <a:bodyPr wrap="square" rtlCol="0">
            <a:spAutoFit/>
          </a:bodyPr>
          <a:lstStyle/>
          <a:p>
            <a:pPr algn="ctr"/>
            <a:r>
              <a:rPr lang="en-US" sz="2400" dirty="0">
                <a:solidFill>
                  <a:schemeClr val="accent2">
                    <a:lumMod val="75000"/>
                  </a:schemeClr>
                </a:solidFill>
                <a:latin typeface="Bree Serif" panose="02000503040000020004" pitchFamily="2" charset="77"/>
              </a:rPr>
              <a:t>Operational</a:t>
            </a:r>
          </a:p>
        </p:txBody>
      </p:sp>
      <p:grpSp>
        <p:nvGrpSpPr>
          <p:cNvPr id="159" name="Group 158">
            <a:extLst>
              <a:ext uri="{FF2B5EF4-FFF2-40B4-BE49-F238E27FC236}">
                <a16:creationId xmlns:a16="http://schemas.microsoft.com/office/drawing/2014/main" id="{CD1595EE-D970-C15D-EA85-185850DA22FE}"/>
              </a:ext>
            </a:extLst>
          </p:cNvPr>
          <p:cNvGrpSpPr/>
          <p:nvPr/>
        </p:nvGrpSpPr>
        <p:grpSpPr>
          <a:xfrm>
            <a:off x="926169" y="3856331"/>
            <a:ext cx="2268691" cy="1667922"/>
            <a:chOff x="311489" y="422031"/>
            <a:chExt cx="2352667" cy="3084269"/>
          </a:xfrm>
        </p:grpSpPr>
        <p:sp>
          <p:nvSpPr>
            <p:cNvPr id="160" name="Rectangle 159">
              <a:extLst>
                <a:ext uri="{FF2B5EF4-FFF2-40B4-BE49-F238E27FC236}">
                  <a16:creationId xmlns:a16="http://schemas.microsoft.com/office/drawing/2014/main" id="{07B2C0D1-BC81-7B2B-9D4F-3529ECE417AD}"/>
                </a:ext>
              </a:extLst>
            </p:cNvPr>
            <p:cNvSpPr/>
            <p:nvPr/>
          </p:nvSpPr>
          <p:spPr>
            <a:xfrm>
              <a:off x="311496" y="1235947"/>
              <a:ext cx="2352657" cy="2270353"/>
            </a:xfrm>
            <a:prstGeom prst="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144000" tIns="72000" rIns="144000" bIns="72000" rtlCol="0" anchor="t" anchorCtr="0"/>
            <a:lstStyle/>
            <a:p>
              <a:r>
                <a:rPr lang="en-GB" sz="1100" dirty="0">
                  <a:solidFill>
                    <a:schemeClr val="tx2"/>
                  </a:solidFill>
                </a:rPr>
                <a:t>A witness is to be present during this process and to counter sign all CD Registers.</a:t>
              </a:r>
            </a:p>
            <a:p>
              <a:endParaRPr lang="en-US" sz="1100" dirty="0">
                <a:solidFill>
                  <a:schemeClr val="tx2"/>
                </a:solidFill>
              </a:endParaRPr>
            </a:p>
          </p:txBody>
        </p:sp>
        <p:sp>
          <p:nvSpPr>
            <p:cNvPr id="161" name="Rectangle 160">
              <a:extLst>
                <a:ext uri="{FF2B5EF4-FFF2-40B4-BE49-F238E27FC236}">
                  <a16:creationId xmlns:a16="http://schemas.microsoft.com/office/drawing/2014/main" id="{369B7FE1-DC66-1AFB-2A8B-B1ED23635F7A}"/>
                </a:ext>
              </a:extLst>
            </p:cNvPr>
            <p:cNvSpPr/>
            <p:nvPr/>
          </p:nvSpPr>
          <p:spPr>
            <a:xfrm>
              <a:off x="311489" y="791155"/>
              <a:ext cx="1805230" cy="444792"/>
            </a:xfrm>
            <a:prstGeom prst="rect">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a:p>
          </p:txBody>
        </p:sp>
        <p:grpSp>
          <p:nvGrpSpPr>
            <p:cNvPr id="162" name="Group 161">
              <a:extLst>
                <a:ext uri="{FF2B5EF4-FFF2-40B4-BE49-F238E27FC236}">
                  <a16:creationId xmlns:a16="http://schemas.microsoft.com/office/drawing/2014/main" id="{304ADEC4-2BEE-F0CB-273A-7E519B39FA5B}"/>
                </a:ext>
              </a:extLst>
            </p:cNvPr>
            <p:cNvGrpSpPr/>
            <p:nvPr/>
          </p:nvGrpSpPr>
          <p:grpSpPr>
            <a:xfrm>
              <a:off x="311494" y="422031"/>
              <a:ext cx="2352662" cy="813917"/>
              <a:chOff x="311494" y="422031"/>
              <a:chExt cx="2515144" cy="813917"/>
            </a:xfrm>
            <a:solidFill>
              <a:schemeClr val="tx2">
                <a:lumMod val="75000"/>
                <a:lumOff val="25000"/>
              </a:schemeClr>
            </a:solidFill>
          </p:grpSpPr>
          <p:grpSp>
            <p:nvGrpSpPr>
              <p:cNvPr id="163" name="Group 162">
                <a:extLst>
                  <a:ext uri="{FF2B5EF4-FFF2-40B4-BE49-F238E27FC236}">
                    <a16:creationId xmlns:a16="http://schemas.microsoft.com/office/drawing/2014/main" id="{9CDC6DF0-EAC0-D3EA-E7DB-40BC4405850F}"/>
                  </a:ext>
                </a:extLst>
              </p:cNvPr>
              <p:cNvGrpSpPr/>
              <p:nvPr/>
            </p:nvGrpSpPr>
            <p:grpSpPr>
              <a:xfrm>
                <a:off x="311494" y="422031"/>
                <a:ext cx="2515144" cy="813917"/>
                <a:chOff x="311493" y="422031"/>
                <a:chExt cx="2672866" cy="813917"/>
              </a:xfrm>
              <a:grpFill/>
            </p:grpSpPr>
            <p:sp>
              <p:nvSpPr>
                <p:cNvPr id="167" name="Rounded Rectangle 166">
                  <a:extLst>
                    <a:ext uri="{FF2B5EF4-FFF2-40B4-BE49-F238E27FC236}">
                      <a16:creationId xmlns:a16="http://schemas.microsoft.com/office/drawing/2014/main" id="{C53628D5-443C-441D-D50A-24007B339268}"/>
                    </a:ext>
                  </a:extLst>
                </p:cNvPr>
                <p:cNvSpPr/>
                <p:nvPr/>
              </p:nvSpPr>
              <p:spPr>
                <a:xfrm>
                  <a:off x="311493" y="422031"/>
                  <a:ext cx="2672866" cy="813917"/>
                </a:xfrm>
                <a:prstGeom prst="roundRect">
                  <a:avLst>
                    <a:gd name="adj" fmla="val 46297"/>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166" name="Rectangle 165">
                  <a:extLst>
                    <a:ext uri="{FF2B5EF4-FFF2-40B4-BE49-F238E27FC236}">
                      <a16:creationId xmlns:a16="http://schemas.microsoft.com/office/drawing/2014/main" id="{ABA5B7E8-68EE-DC2E-2E1C-DA73FFAFFBE1}"/>
                    </a:ext>
                  </a:extLst>
                </p:cNvPr>
                <p:cNvSpPr/>
                <p:nvPr/>
              </p:nvSpPr>
              <p:spPr>
                <a:xfrm>
                  <a:off x="2362415" y="422031"/>
                  <a:ext cx="621939" cy="813916"/>
                </a:xfrm>
                <a:prstGeom prst="rect">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grpSp>
          <p:sp>
            <p:nvSpPr>
              <p:cNvPr id="164" name="TextBox 163">
                <a:extLst>
                  <a:ext uri="{FF2B5EF4-FFF2-40B4-BE49-F238E27FC236}">
                    <a16:creationId xmlns:a16="http://schemas.microsoft.com/office/drawing/2014/main" id="{227DEBDE-1308-F158-B92C-9F56652387A8}"/>
                  </a:ext>
                </a:extLst>
              </p:cNvPr>
              <p:cNvSpPr txBox="1"/>
              <p:nvPr/>
            </p:nvSpPr>
            <p:spPr>
              <a:xfrm>
                <a:off x="311496" y="569626"/>
                <a:ext cx="2515142" cy="537263"/>
              </a:xfrm>
              <a:prstGeom prst="rect">
                <a:avLst/>
              </a:prstGeom>
              <a:noFill/>
            </p:spPr>
            <p:txBody>
              <a:bodyPr wrap="square" rtlCol="0">
                <a:spAutoFit/>
              </a:bodyPr>
              <a:lstStyle/>
              <a:p>
                <a:pPr algn="ctr"/>
                <a:r>
                  <a:rPr lang="en-US" sz="2000" dirty="0">
                    <a:solidFill>
                      <a:schemeClr val="bg1"/>
                    </a:solidFill>
                    <a:latin typeface="Bree Serif" panose="02000503040000020004" pitchFamily="2" charset="77"/>
                  </a:rPr>
                  <a:t>2. Witness</a:t>
                </a:r>
              </a:p>
            </p:txBody>
          </p:sp>
        </p:grpSp>
      </p:grpSp>
      <p:sp>
        <p:nvSpPr>
          <p:cNvPr id="2" name="TextBox 1">
            <a:extLst>
              <a:ext uri="{FF2B5EF4-FFF2-40B4-BE49-F238E27FC236}">
                <a16:creationId xmlns:a16="http://schemas.microsoft.com/office/drawing/2014/main" id="{736E24EE-F3BB-8E62-61B9-67157BC4ABD6}"/>
              </a:ext>
            </a:extLst>
          </p:cNvPr>
          <p:cNvSpPr txBox="1"/>
          <p:nvPr/>
        </p:nvSpPr>
        <p:spPr>
          <a:xfrm>
            <a:off x="461765" y="6065"/>
            <a:ext cx="8088880" cy="378565"/>
          </a:xfrm>
          <a:prstGeom prst="rect">
            <a:avLst/>
          </a:prstGeom>
          <a:noFill/>
        </p:spPr>
        <p:txBody>
          <a:bodyPr wrap="square" rtlCol="0">
            <a:spAutoFit/>
          </a:bodyPr>
          <a:lstStyle/>
          <a:p>
            <a:pPr>
              <a:lnSpc>
                <a:spcPct val="107000"/>
              </a:lnSpc>
              <a:spcBef>
                <a:spcPts val="800"/>
              </a:spcBef>
              <a:spcAft>
                <a:spcPts val="400"/>
              </a:spcAft>
            </a:pPr>
            <a:r>
              <a:rPr lang="en-GB" sz="1800" b="1" kern="100" dirty="0">
                <a:solidFill>
                  <a:srgbClr val="0F4761"/>
                </a:solidFill>
                <a:effectLst/>
                <a:latin typeface="Aptos Display" panose="020B0004020202020204" pitchFamily="34" charset="0"/>
                <a:ea typeface="Times New Roman" panose="02020603050405020304" pitchFamily="18" charset="0"/>
                <a:cs typeface="Times New Roman" panose="02020603050405020304" pitchFamily="18" charset="0"/>
              </a:rPr>
              <a:t>SOP – </a:t>
            </a:r>
            <a:r>
              <a:rPr lang="en-GB" b="1" kern="100" dirty="0">
                <a:solidFill>
                  <a:srgbClr val="0F4761"/>
                </a:solidFill>
                <a:latin typeface="Aptos Display" panose="020B0004020202020204" pitchFamily="34" charset="0"/>
                <a:ea typeface="Times New Roman" panose="02020603050405020304" pitchFamily="18" charset="0"/>
                <a:cs typeface="Times New Roman" panose="02020603050405020304" pitchFamily="18" charset="0"/>
              </a:rPr>
              <a:t>Destroying and Recording the Controlled Drugs in IUC</a:t>
            </a:r>
            <a:endParaRPr lang="en-GB" sz="1800" b="1" kern="100" dirty="0">
              <a:solidFill>
                <a:srgbClr val="0F4761"/>
              </a:solidFill>
              <a:effectLst/>
              <a:latin typeface="Aptos Display" panose="020B0004020202020204" pitchFamily="34" charset="0"/>
              <a:ea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id="{759975FD-5C55-EE09-0A47-AFB1ADDC19A5}"/>
              </a:ext>
            </a:extLst>
          </p:cNvPr>
          <p:cNvSpPr txBox="1"/>
          <p:nvPr/>
        </p:nvSpPr>
        <p:spPr>
          <a:xfrm>
            <a:off x="210312" y="311713"/>
            <a:ext cx="8714232" cy="276999"/>
          </a:xfrm>
          <a:prstGeom prst="rect">
            <a:avLst/>
          </a:prstGeom>
          <a:noFill/>
        </p:spPr>
        <p:txBody>
          <a:bodyPr wrap="square" rtlCol="0">
            <a:spAutoFit/>
          </a:bodyPr>
          <a:lstStyle/>
          <a:p>
            <a:r>
              <a:rPr lang="en-GB" sz="1200" dirty="0">
                <a:effectLst/>
                <a:latin typeface="Aptos" panose="020B0004020202020204" pitchFamily="34" charset="0"/>
                <a:ea typeface="Aptos" panose="020B0004020202020204" pitchFamily="34" charset="0"/>
                <a:cs typeface="Times New Roman" panose="02020603050405020304" pitchFamily="18" charset="0"/>
              </a:rPr>
              <a:t>Schedule </a:t>
            </a:r>
            <a:r>
              <a:rPr lang="en-GB" sz="1200" dirty="0">
                <a:latin typeface="Aptos" panose="020B0004020202020204" pitchFamily="34" charset="0"/>
                <a:ea typeface="Aptos" panose="020B0004020202020204" pitchFamily="34" charset="0"/>
                <a:cs typeface="Times New Roman" panose="02020603050405020304" pitchFamily="18" charset="0"/>
              </a:rPr>
              <a:t>3,4 and 5 </a:t>
            </a:r>
            <a:r>
              <a:rPr lang="en-GB" sz="1200" dirty="0">
                <a:effectLst/>
                <a:latin typeface="Aptos" panose="020B0004020202020204" pitchFamily="34" charset="0"/>
                <a:ea typeface="Aptos" panose="020B0004020202020204" pitchFamily="34" charset="0"/>
                <a:cs typeface="Times New Roman" panose="02020603050405020304" pitchFamily="18" charset="0"/>
              </a:rPr>
              <a:t>Controlled Drugs are ordered by the Facilities team who liaise with suppliers to order direct to Osprey Court</a:t>
            </a:r>
            <a:endParaRPr lang="en-GB" sz="1200" dirty="0"/>
          </a:p>
        </p:txBody>
      </p:sp>
      <p:sp>
        <p:nvSpPr>
          <p:cNvPr id="5" name="Triangle 126">
            <a:extLst>
              <a:ext uri="{FF2B5EF4-FFF2-40B4-BE49-F238E27FC236}">
                <a16:creationId xmlns:a16="http://schemas.microsoft.com/office/drawing/2014/main" id="{69887850-63A1-1230-BF6D-F7BF62ACD81A}"/>
              </a:ext>
            </a:extLst>
          </p:cNvPr>
          <p:cNvSpPr/>
          <p:nvPr/>
        </p:nvSpPr>
        <p:spPr>
          <a:xfrm rot="10800000">
            <a:off x="1789855" y="3493007"/>
            <a:ext cx="697093" cy="527540"/>
          </a:xfrm>
          <a:prstGeom prst="triangle">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grpSp>
        <p:nvGrpSpPr>
          <p:cNvPr id="11" name="Group 10">
            <a:extLst>
              <a:ext uri="{FF2B5EF4-FFF2-40B4-BE49-F238E27FC236}">
                <a16:creationId xmlns:a16="http://schemas.microsoft.com/office/drawing/2014/main" id="{6BF4437D-68AE-51D2-B5A5-0DAA8F24B68E}"/>
              </a:ext>
            </a:extLst>
          </p:cNvPr>
          <p:cNvGrpSpPr/>
          <p:nvPr/>
        </p:nvGrpSpPr>
        <p:grpSpPr>
          <a:xfrm>
            <a:off x="897294" y="924952"/>
            <a:ext cx="3519257" cy="2820703"/>
            <a:chOff x="897294" y="924952"/>
            <a:chExt cx="3519257" cy="2820703"/>
          </a:xfrm>
        </p:grpSpPr>
        <p:sp>
          <p:nvSpPr>
            <p:cNvPr id="7" name="Rectangle 6">
              <a:extLst>
                <a:ext uri="{FF2B5EF4-FFF2-40B4-BE49-F238E27FC236}">
                  <a16:creationId xmlns:a16="http://schemas.microsoft.com/office/drawing/2014/main" id="{EE01AB83-B716-ECB6-F1E9-B7218439EE08}"/>
                </a:ext>
              </a:extLst>
            </p:cNvPr>
            <p:cNvSpPr/>
            <p:nvPr/>
          </p:nvSpPr>
          <p:spPr>
            <a:xfrm>
              <a:off x="897294" y="1333747"/>
              <a:ext cx="3519249" cy="2411908"/>
            </a:xfrm>
            <a:prstGeom prst="rect">
              <a:avLst/>
            </a:prstGeom>
            <a:solidFill>
              <a:srgbClr val="D2E3F3"/>
            </a:solidFill>
            <a:ln>
              <a:noFill/>
            </a:ln>
          </p:spPr>
          <p:style>
            <a:lnRef idx="2">
              <a:schemeClr val="accent1">
                <a:shade val="15000"/>
              </a:schemeClr>
            </a:lnRef>
            <a:fillRef idx="1">
              <a:schemeClr val="accent1"/>
            </a:fillRef>
            <a:effectRef idx="0">
              <a:schemeClr val="accent1"/>
            </a:effectRef>
            <a:fontRef idx="minor">
              <a:schemeClr val="lt1"/>
            </a:fontRef>
          </p:style>
          <p:txBody>
            <a:bodyPr lIns="144000" tIns="72000" rIns="144000" bIns="72000" rtlCol="0" anchor="t" anchorCtr="0"/>
            <a:lstStyle/>
            <a:p>
              <a:pPr lvl="0"/>
              <a:r>
                <a:rPr lang="en-GB" sz="1100" dirty="0">
                  <a:solidFill>
                    <a:schemeClr val="tx2"/>
                  </a:solidFill>
                </a:rPr>
                <a:t>Only a nominated Clinician can denature and destroy controlled drugs.</a:t>
              </a:r>
            </a:p>
            <a:p>
              <a:pPr lvl="0"/>
              <a:r>
                <a:rPr lang="en-GB" sz="1100" dirty="0">
                  <a:solidFill>
                    <a:schemeClr val="tx2"/>
                  </a:solidFill>
                </a:rPr>
                <a:t>This will be done by a designated clinician monthly in all the Treatment Centres</a:t>
              </a:r>
            </a:p>
            <a:p>
              <a:pPr lvl="0"/>
              <a:r>
                <a:rPr lang="en-GB" sz="1100" dirty="0">
                  <a:solidFill>
                    <a:schemeClr val="tx2"/>
                  </a:solidFill>
                </a:rPr>
                <a:t>The nominated Clinician will always have a witness.</a:t>
              </a:r>
            </a:p>
            <a:p>
              <a:pPr lvl="0"/>
              <a:r>
                <a:rPr lang="en-GB" sz="1100" dirty="0">
                  <a:solidFill>
                    <a:schemeClr val="tx2"/>
                  </a:solidFill>
                </a:rPr>
                <a:t>A stock count must be completed on the Controlled Drug Register</a:t>
              </a:r>
            </a:p>
            <a:p>
              <a:pPr lvl="0"/>
              <a:r>
                <a:rPr lang="en-GB" sz="1100" dirty="0">
                  <a:solidFill>
                    <a:schemeClr val="tx2"/>
                  </a:solidFill>
                </a:rPr>
                <a:t>The Controlled Drug Register will have a further entry with the Controlled Drugs destroyed so the Register reconciles.</a:t>
              </a:r>
            </a:p>
            <a:p>
              <a:pPr lvl="0"/>
              <a:r>
                <a:rPr lang="en-GB" sz="1100" dirty="0">
                  <a:solidFill>
                    <a:schemeClr val="tx2"/>
                  </a:solidFill>
                </a:rPr>
                <a:t>A CD Destruction kit will be used and labelled with a date and stored in the CD cupboard for 24 hours before transporting</a:t>
              </a:r>
            </a:p>
            <a:p>
              <a:pPr lvl="0"/>
              <a:endParaRPr lang="en-GB" sz="1100" dirty="0">
                <a:solidFill>
                  <a:schemeClr val="tx2"/>
                </a:solidFill>
              </a:endParaRPr>
            </a:p>
            <a:p>
              <a:pPr lvl="0"/>
              <a:endParaRPr lang="en-GB" sz="1100" b="1" dirty="0">
                <a:solidFill>
                  <a:schemeClr val="tx2"/>
                </a:solidFill>
              </a:endParaRPr>
            </a:p>
            <a:p>
              <a:pPr lvl="0"/>
              <a:endParaRPr lang="en-GB" sz="1100" b="1" dirty="0">
                <a:solidFill>
                  <a:schemeClr val="tx2"/>
                </a:solidFill>
              </a:endParaRPr>
            </a:p>
          </p:txBody>
        </p:sp>
        <p:sp>
          <p:nvSpPr>
            <p:cNvPr id="8" name="Rectangle 7">
              <a:extLst>
                <a:ext uri="{FF2B5EF4-FFF2-40B4-BE49-F238E27FC236}">
                  <a16:creationId xmlns:a16="http://schemas.microsoft.com/office/drawing/2014/main" id="{589C0424-A5D1-6E64-428D-E337030641BF}"/>
                </a:ext>
              </a:extLst>
            </p:cNvPr>
            <p:cNvSpPr/>
            <p:nvPr/>
          </p:nvSpPr>
          <p:spPr>
            <a:xfrm>
              <a:off x="897298" y="1118893"/>
              <a:ext cx="1785116" cy="222174"/>
            </a:xfrm>
            <a:prstGeom prst="rect">
              <a:avLst/>
            </a:prstGeom>
            <a:solidFill>
              <a:schemeClr val="tx2">
                <a:lumMod val="75000"/>
                <a:lumOff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a:p>
          </p:txBody>
        </p:sp>
        <p:grpSp>
          <p:nvGrpSpPr>
            <p:cNvPr id="12" name="Group 11">
              <a:extLst>
                <a:ext uri="{FF2B5EF4-FFF2-40B4-BE49-F238E27FC236}">
                  <a16:creationId xmlns:a16="http://schemas.microsoft.com/office/drawing/2014/main" id="{CCEB9287-C038-6AA8-BF7F-158C369EDD06}"/>
                </a:ext>
              </a:extLst>
            </p:cNvPr>
            <p:cNvGrpSpPr/>
            <p:nvPr/>
          </p:nvGrpSpPr>
          <p:grpSpPr>
            <a:xfrm>
              <a:off x="897302" y="924952"/>
              <a:ext cx="3519249" cy="427638"/>
              <a:chOff x="311493" y="422031"/>
              <a:chExt cx="2672866" cy="813917"/>
            </a:xfrm>
            <a:solidFill>
              <a:schemeClr val="tx2">
                <a:lumMod val="75000"/>
                <a:lumOff val="25000"/>
              </a:schemeClr>
            </a:solidFill>
          </p:grpSpPr>
          <p:sp>
            <p:nvSpPr>
              <p:cNvPr id="14" name="Rounded Rectangle 3">
                <a:extLst>
                  <a:ext uri="{FF2B5EF4-FFF2-40B4-BE49-F238E27FC236}">
                    <a16:creationId xmlns:a16="http://schemas.microsoft.com/office/drawing/2014/main" id="{12EB06F9-7B91-BEA8-2CD4-51691E39AF42}"/>
                  </a:ext>
                </a:extLst>
              </p:cNvPr>
              <p:cNvSpPr/>
              <p:nvPr/>
            </p:nvSpPr>
            <p:spPr>
              <a:xfrm>
                <a:off x="311493" y="422031"/>
                <a:ext cx="2672866" cy="813917"/>
              </a:xfrm>
              <a:prstGeom prst="roundRect">
                <a:avLst>
                  <a:gd name="adj" fmla="val 46297"/>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15" name="Rectangle 14">
                <a:extLst>
                  <a:ext uri="{FF2B5EF4-FFF2-40B4-BE49-F238E27FC236}">
                    <a16:creationId xmlns:a16="http://schemas.microsoft.com/office/drawing/2014/main" id="{4C5BE86C-FC04-61B8-93AD-33A0C0074244}"/>
                  </a:ext>
                </a:extLst>
              </p:cNvPr>
              <p:cNvSpPr/>
              <p:nvPr/>
            </p:nvSpPr>
            <p:spPr>
              <a:xfrm>
                <a:off x="2362415" y="422031"/>
                <a:ext cx="621939" cy="813916"/>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grpSp>
        <p:sp>
          <p:nvSpPr>
            <p:cNvPr id="13" name="TextBox 12">
              <a:extLst>
                <a:ext uri="{FF2B5EF4-FFF2-40B4-BE49-F238E27FC236}">
                  <a16:creationId xmlns:a16="http://schemas.microsoft.com/office/drawing/2014/main" id="{969D705E-BA7C-E14A-ECB8-64DCABAD5AE2}"/>
                </a:ext>
              </a:extLst>
            </p:cNvPr>
            <p:cNvSpPr txBox="1"/>
            <p:nvPr/>
          </p:nvSpPr>
          <p:spPr>
            <a:xfrm>
              <a:off x="920697" y="1032160"/>
              <a:ext cx="3495845" cy="369332"/>
            </a:xfrm>
            <a:prstGeom prst="rect">
              <a:avLst/>
            </a:prstGeom>
            <a:noFill/>
          </p:spPr>
          <p:txBody>
            <a:bodyPr wrap="square" rtlCol="0">
              <a:spAutoFit/>
            </a:bodyPr>
            <a:lstStyle/>
            <a:p>
              <a:pPr algn="ctr"/>
              <a:r>
                <a:rPr lang="en-US" dirty="0">
                  <a:solidFill>
                    <a:schemeClr val="bg1"/>
                  </a:solidFill>
                  <a:latin typeface="Bree Serif" panose="02000503040000020004" pitchFamily="2" charset="77"/>
                </a:rPr>
                <a:t>1. Nominated </a:t>
              </a:r>
              <a:r>
                <a:rPr lang="en-US" dirty="0" err="1">
                  <a:solidFill>
                    <a:schemeClr val="bg1"/>
                  </a:solidFill>
                  <a:latin typeface="Bree Serif" panose="02000503040000020004" pitchFamily="2" charset="77"/>
                </a:rPr>
                <a:t>Clinican</a:t>
              </a:r>
              <a:endParaRPr lang="en-US" dirty="0">
                <a:solidFill>
                  <a:schemeClr val="bg1"/>
                </a:solidFill>
                <a:latin typeface="Bree Serif" panose="02000503040000020004" pitchFamily="2" charset="77"/>
              </a:endParaRPr>
            </a:p>
          </p:txBody>
        </p:sp>
      </p:grpSp>
      <p:sp>
        <p:nvSpPr>
          <p:cNvPr id="10" name="Triangle 126">
            <a:extLst>
              <a:ext uri="{FF2B5EF4-FFF2-40B4-BE49-F238E27FC236}">
                <a16:creationId xmlns:a16="http://schemas.microsoft.com/office/drawing/2014/main" id="{C685CD97-205D-1A4A-6F2D-917410BA6ED4}"/>
              </a:ext>
            </a:extLst>
          </p:cNvPr>
          <p:cNvSpPr/>
          <p:nvPr/>
        </p:nvSpPr>
        <p:spPr>
          <a:xfrm rot="5400000">
            <a:off x="5838471" y="4798441"/>
            <a:ext cx="469191" cy="253205"/>
          </a:xfrm>
          <a:prstGeom prst="triangle">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grpSp>
        <p:nvGrpSpPr>
          <p:cNvPr id="16" name="Group 15">
            <a:extLst>
              <a:ext uri="{FF2B5EF4-FFF2-40B4-BE49-F238E27FC236}">
                <a16:creationId xmlns:a16="http://schemas.microsoft.com/office/drawing/2014/main" id="{5C7AEB6E-BFDE-E3A8-2B96-B9F04C7FE4A9}"/>
              </a:ext>
            </a:extLst>
          </p:cNvPr>
          <p:cNvGrpSpPr/>
          <p:nvPr/>
        </p:nvGrpSpPr>
        <p:grpSpPr>
          <a:xfrm>
            <a:off x="4897425" y="991895"/>
            <a:ext cx="3519257" cy="2820703"/>
            <a:chOff x="897294" y="924952"/>
            <a:chExt cx="3519257" cy="2820703"/>
          </a:xfrm>
        </p:grpSpPr>
        <p:sp>
          <p:nvSpPr>
            <p:cNvPr id="17" name="Rectangle 16">
              <a:extLst>
                <a:ext uri="{FF2B5EF4-FFF2-40B4-BE49-F238E27FC236}">
                  <a16:creationId xmlns:a16="http://schemas.microsoft.com/office/drawing/2014/main" id="{4C6C1B32-D521-C85E-1A6F-21E0FAC60213}"/>
                </a:ext>
              </a:extLst>
            </p:cNvPr>
            <p:cNvSpPr/>
            <p:nvPr/>
          </p:nvSpPr>
          <p:spPr>
            <a:xfrm>
              <a:off x="897294" y="1333747"/>
              <a:ext cx="3519249" cy="2411908"/>
            </a:xfrm>
            <a:prstGeom prst="rect">
              <a:avLst/>
            </a:prstGeom>
            <a:solidFill>
              <a:srgbClr val="D2E3F3"/>
            </a:solidFill>
            <a:ln>
              <a:noFill/>
            </a:ln>
          </p:spPr>
          <p:style>
            <a:lnRef idx="2">
              <a:schemeClr val="accent1">
                <a:shade val="15000"/>
              </a:schemeClr>
            </a:lnRef>
            <a:fillRef idx="1">
              <a:schemeClr val="accent1"/>
            </a:fillRef>
            <a:effectRef idx="0">
              <a:schemeClr val="accent1"/>
            </a:effectRef>
            <a:fontRef idx="minor">
              <a:schemeClr val="lt1"/>
            </a:fontRef>
          </p:style>
          <p:txBody>
            <a:bodyPr lIns="144000" tIns="72000" rIns="144000" bIns="72000" rtlCol="0" anchor="t" anchorCtr="0"/>
            <a:lstStyle/>
            <a:p>
              <a:pPr lvl="0"/>
              <a:r>
                <a:rPr lang="en-GB" sz="1100" dirty="0">
                  <a:solidFill>
                    <a:schemeClr val="tx2"/>
                  </a:solidFill>
                </a:rPr>
                <a:t>Only a nominated Clinician can denature and destroy controlled drugs.</a:t>
              </a:r>
            </a:p>
            <a:p>
              <a:pPr lvl="0"/>
              <a:endParaRPr lang="en-GB" sz="1100" dirty="0">
                <a:solidFill>
                  <a:schemeClr val="tx2"/>
                </a:solidFill>
              </a:endParaRPr>
            </a:p>
            <a:p>
              <a:pPr lvl="0"/>
              <a:r>
                <a:rPr lang="en-GB" sz="1100" dirty="0">
                  <a:solidFill>
                    <a:schemeClr val="tx2"/>
                  </a:solidFill>
                </a:rPr>
                <a:t>If clinicians incidentally find out of date Controlled Drugs, please place them in the designated plastic container in the safe and include in the CD Register count.</a:t>
              </a:r>
            </a:p>
            <a:p>
              <a:pPr lvl="0"/>
              <a:endParaRPr lang="en-GB" sz="1100" dirty="0">
                <a:solidFill>
                  <a:schemeClr val="tx2"/>
                </a:solidFill>
              </a:endParaRPr>
            </a:p>
            <a:p>
              <a:pPr lvl="0"/>
              <a:endParaRPr lang="en-GB" sz="1100" dirty="0">
                <a:solidFill>
                  <a:schemeClr val="tx2"/>
                </a:solidFill>
              </a:endParaRPr>
            </a:p>
            <a:p>
              <a:pPr lvl="0"/>
              <a:endParaRPr lang="en-GB" sz="1100" dirty="0">
                <a:solidFill>
                  <a:schemeClr val="tx2"/>
                </a:solidFill>
              </a:endParaRPr>
            </a:p>
            <a:p>
              <a:pPr lvl="0"/>
              <a:endParaRPr lang="en-GB" sz="1100" dirty="0">
                <a:solidFill>
                  <a:schemeClr val="tx2"/>
                </a:solidFill>
              </a:endParaRPr>
            </a:p>
            <a:p>
              <a:pPr lvl="0"/>
              <a:r>
                <a:rPr lang="en-GB" sz="1100" dirty="0">
                  <a:solidFill>
                    <a:schemeClr val="tx2"/>
                  </a:solidFill>
                </a:rPr>
                <a:t>The form above is for use if there is no nominated clinicians and there is a requirement to denature CDs</a:t>
              </a:r>
            </a:p>
            <a:p>
              <a:pPr lvl="0"/>
              <a:endParaRPr lang="en-GB" sz="1100" dirty="0">
                <a:solidFill>
                  <a:schemeClr val="tx2"/>
                </a:solidFill>
              </a:endParaRPr>
            </a:p>
            <a:p>
              <a:pPr lvl="0"/>
              <a:endParaRPr lang="en-GB" sz="1100" b="1" dirty="0">
                <a:solidFill>
                  <a:schemeClr val="tx2"/>
                </a:solidFill>
              </a:endParaRPr>
            </a:p>
            <a:p>
              <a:pPr lvl="0"/>
              <a:endParaRPr lang="en-GB" sz="1100" b="1" dirty="0">
                <a:solidFill>
                  <a:schemeClr val="tx2"/>
                </a:solidFill>
              </a:endParaRPr>
            </a:p>
          </p:txBody>
        </p:sp>
        <p:sp>
          <p:nvSpPr>
            <p:cNvPr id="18" name="Rectangle 17">
              <a:extLst>
                <a:ext uri="{FF2B5EF4-FFF2-40B4-BE49-F238E27FC236}">
                  <a16:creationId xmlns:a16="http://schemas.microsoft.com/office/drawing/2014/main" id="{4557C925-BC03-D869-F404-4247418296B0}"/>
                </a:ext>
              </a:extLst>
            </p:cNvPr>
            <p:cNvSpPr/>
            <p:nvPr/>
          </p:nvSpPr>
          <p:spPr>
            <a:xfrm>
              <a:off x="897298" y="1118893"/>
              <a:ext cx="1785116" cy="222174"/>
            </a:xfrm>
            <a:prstGeom prst="rect">
              <a:avLst/>
            </a:prstGeom>
            <a:solidFill>
              <a:schemeClr val="tx2">
                <a:lumMod val="75000"/>
                <a:lumOff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a:p>
          </p:txBody>
        </p:sp>
        <p:grpSp>
          <p:nvGrpSpPr>
            <p:cNvPr id="19" name="Group 18">
              <a:extLst>
                <a:ext uri="{FF2B5EF4-FFF2-40B4-BE49-F238E27FC236}">
                  <a16:creationId xmlns:a16="http://schemas.microsoft.com/office/drawing/2014/main" id="{298F0276-F221-4A14-BE71-AD545096A52B}"/>
                </a:ext>
              </a:extLst>
            </p:cNvPr>
            <p:cNvGrpSpPr/>
            <p:nvPr/>
          </p:nvGrpSpPr>
          <p:grpSpPr>
            <a:xfrm>
              <a:off x="897302" y="924952"/>
              <a:ext cx="3519249" cy="427638"/>
              <a:chOff x="311493" y="422031"/>
              <a:chExt cx="2672866" cy="813917"/>
            </a:xfrm>
            <a:solidFill>
              <a:schemeClr val="tx2">
                <a:lumMod val="75000"/>
                <a:lumOff val="25000"/>
              </a:schemeClr>
            </a:solidFill>
          </p:grpSpPr>
          <p:sp>
            <p:nvSpPr>
              <p:cNvPr id="21" name="Rounded Rectangle 3">
                <a:extLst>
                  <a:ext uri="{FF2B5EF4-FFF2-40B4-BE49-F238E27FC236}">
                    <a16:creationId xmlns:a16="http://schemas.microsoft.com/office/drawing/2014/main" id="{D8544B40-234E-27F2-67C6-603B036214CC}"/>
                  </a:ext>
                </a:extLst>
              </p:cNvPr>
              <p:cNvSpPr/>
              <p:nvPr/>
            </p:nvSpPr>
            <p:spPr>
              <a:xfrm>
                <a:off x="311493" y="422031"/>
                <a:ext cx="2672866" cy="813917"/>
              </a:xfrm>
              <a:prstGeom prst="roundRect">
                <a:avLst>
                  <a:gd name="adj" fmla="val 46297"/>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22" name="Rectangle 21">
                <a:extLst>
                  <a:ext uri="{FF2B5EF4-FFF2-40B4-BE49-F238E27FC236}">
                    <a16:creationId xmlns:a16="http://schemas.microsoft.com/office/drawing/2014/main" id="{DB2025A9-C45A-13C7-89B0-BD09230CE4B9}"/>
                  </a:ext>
                </a:extLst>
              </p:cNvPr>
              <p:cNvSpPr/>
              <p:nvPr/>
            </p:nvSpPr>
            <p:spPr>
              <a:xfrm>
                <a:off x="2362415" y="422031"/>
                <a:ext cx="621939" cy="813916"/>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grpSp>
        <p:sp>
          <p:nvSpPr>
            <p:cNvPr id="20" name="TextBox 19">
              <a:extLst>
                <a:ext uri="{FF2B5EF4-FFF2-40B4-BE49-F238E27FC236}">
                  <a16:creationId xmlns:a16="http://schemas.microsoft.com/office/drawing/2014/main" id="{9D4DBD1D-93E5-1DD7-9F0B-C142527A38C8}"/>
                </a:ext>
              </a:extLst>
            </p:cNvPr>
            <p:cNvSpPr txBox="1"/>
            <p:nvPr/>
          </p:nvSpPr>
          <p:spPr>
            <a:xfrm>
              <a:off x="920697" y="1032160"/>
              <a:ext cx="3495845" cy="369332"/>
            </a:xfrm>
            <a:prstGeom prst="rect">
              <a:avLst/>
            </a:prstGeom>
            <a:noFill/>
          </p:spPr>
          <p:txBody>
            <a:bodyPr wrap="square" rtlCol="0">
              <a:spAutoFit/>
            </a:bodyPr>
            <a:lstStyle/>
            <a:p>
              <a:pPr algn="ctr"/>
              <a:r>
                <a:rPr lang="en-US" dirty="0">
                  <a:solidFill>
                    <a:schemeClr val="bg1"/>
                  </a:solidFill>
                  <a:latin typeface="Bree Serif" panose="02000503040000020004" pitchFamily="2" charset="77"/>
                </a:rPr>
                <a:t>All </a:t>
              </a:r>
              <a:r>
                <a:rPr lang="en-US" dirty="0" err="1">
                  <a:solidFill>
                    <a:schemeClr val="bg1"/>
                  </a:solidFill>
                  <a:latin typeface="Bree Serif" panose="02000503040000020004" pitchFamily="2" charset="77"/>
                </a:rPr>
                <a:t>Clincians</a:t>
              </a:r>
              <a:endParaRPr lang="en-US" dirty="0">
                <a:solidFill>
                  <a:schemeClr val="bg1"/>
                </a:solidFill>
                <a:latin typeface="Bree Serif" panose="02000503040000020004" pitchFamily="2" charset="77"/>
              </a:endParaRPr>
            </a:p>
          </p:txBody>
        </p:sp>
      </p:grpSp>
      <p:sp>
        <p:nvSpPr>
          <p:cNvPr id="23" name="Rectangle 2">
            <a:extLst>
              <a:ext uri="{FF2B5EF4-FFF2-40B4-BE49-F238E27FC236}">
                <a16:creationId xmlns:a16="http://schemas.microsoft.com/office/drawing/2014/main" id="{2424E318-2CEE-C47E-2A73-607795ACDD9F}"/>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graphicFrame>
        <p:nvGraphicFramePr>
          <p:cNvPr id="24" name="Object 23">
            <a:extLst>
              <a:ext uri="{FF2B5EF4-FFF2-40B4-BE49-F238E27FC236}">
                <a16:creationId xmlns:a16="http://schemas.microsoft.com/office/drawing/2014/main" id="{E0B8C58E-B2BC-90E6-AD54-73474AD3039C}"/>
              </a:ext>
            </a:extLst>
          </p:cNvPr>
          <p:cNvGraphicFramePr>
            <a:graphicFrameLocks noChangeAspect="1"/>
          </p:cNvGraphicFramePr>
          <p:nvPr>
            <p:extLst>
              <p:ext uri="{D42A27DB-BD31-4B8C-83A1-F6EECF244321}">
                <p14:modId xmlns:p14="http://schemas.microsoft.com/office/powerpoint/2010/main" val="3754793426"/>
              </p:ext>
            </p:extLst>
          </p:nvPr>
        </p:nvGraphicFramePr>
        <p:xfrm>
          <a:off x="5063416" y="2727496"/>
          <a:ext cx="1009650" cy="638175"/>
        </p:xfrm>
        <a:graphic>
          <a:graphicData uri="http://schemas.openxmlformats.org/presentationml/2006/ole">
            <mc:AlternateContent xmlns:mc="http://schemas.openxmlformats.org/markup-compatibility/2006">
              <mc:Choice xmlns:v="urn:schemas-microsoft-com:vml" Requires="v">
                <p:oleObj name="Document" showAsIcon="1" r:id="rId2" imgW="979791" imgH="634845" progId="Word.Document.12">
                  <p:embed/>
                </p:oleObj>
              </mc:Choice>
              <mc:Fallback>
                <p:oleObj name="Document" showAsIcon="1" r:id="rId2" imgW="979791" imgH="634845" progId="Word.Document.12">
                  <p:embed/>
                  <p:pic>
                    <p:nvPicPr>
                      <p:cNvPr id="0" name="Object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63416" y="2727496"/>
                        <a:ext cx="1009650" cy="6381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06044652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Metadata/LabelInfo.xml><?xml version="1.0" encoding="utf-8"?>
<clbl:labelList xmlns:clbl="http://schemas.microsoft.com/office/2020/mipLabelMetadata">
  <clbl:label id="{37c354b2-85b0-47f5-b222-07b48d774ee3}" enabled="0" method="" siteId="{37c354b2-85b0-47f5-b222-07b48d774ee3}" removed="1"/>
</clbl:labelList>
</file>

<file path=docProps/app.xml><?xml version="1.0" encoding="utf-8"?>
<Properties xmlns="http://schemas.openxmlformats.org/officeDocument/2006/extended-properties" xmlns:vt="http://schemas.openxmlformats.org/officeDocument/2006/docPropsVTypes">
  <Template>Office Theme</Template>
  <TotalTime>1226</TotalTime>
  <Words>2976</Words>
  <Application>Microsoft Office PowerPoint</Application>
  <PresentationFormat>On-screen Show (4:3)</PresentationFormat>
  <Paragraphs>306</Paragraphs>
  <Slides>12</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8" baseType="lpstr">
      <vt:lpstr>Aptos Display</vt:lpstr>
      <vt:lpstr>Arial</vt:lpstr>
      <vt:lpstr>Bree Serif</vt:lpstr>
      <vt:lpstr>Aptos</vt:lpstr>
      <vt:lpstr>Office Theme</vt:lpstr>
      <vt:lpstr>Document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MORRISON, Andy (BRISDOC HEALTHCARE SERVICES OOH)</dc:creator>
  <cp:lastModifiedBy>HANCOCK, Rhys (BRISDOC HEALTHCARE SERVICES OOH)</cp:lastModifiedBy>
  <cp:revision>7</cp:revision>
  <cp:lastPrinted>2024-08-09T13:51:34Z</cp:lastPrinted>
  <dcterms:created xsi:type="dcterms:W3CDTF">2024-08-08T13:13:59Z</dcterms:created>
  <dcterms:modified xsi:type="dcterms:W3CDTF">2024-09-06T14:59:02Z</dcterms:modified>
</cp:coreProperties>
</file>